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2"/>
  </p:notesMasterIdLst>
  <p:sldIdLst>
    <p:sldId id="263" r:id="rId2"/>
    <p:sldId id="555" r:id="rId3"/>
    <p:sldId id="267" r:id="rId4"/>
    <p:sldId id="266" r:id="rId5"/>
    <p:sldId id="272" r:id="rId6"/>
    <p:sldId id="271" r:id="rId7"/>
    <p:sldId id="294" r:id="rId8"/>
    <p:sldId id="505" r:id="rId9"/>
    <p:sldId id="507" r:id="rId10"/>
    <p:sldId id="508" r:id="rId11"/>
    <p:sldId id="506" r:id="rId12"/>
    <p:sldId id="509" r:id="rId13"/>
    <p:sldId id="510" r:id="rId14"/>
    <p:sldId id="511" r:id="rId15"/>
    <p:sldId id="512" r:id="rId16"/>
    <p:sldId id="276" r:id="rId17"/>
    <p:sldId id="353" r:id="rId18"/>
    <p:sldId id="561" r:id="rId19"/>
    <p:sldId id="556" r:id="rId20"/>
    <p:sldId id="562" r:id="rId21"/>
    <p:sldId id="559" r:id="rId22"/>
    <p:sldId id="569" r:id="rId23"/>
    <p:sldId id="570" r:id="rId24"/>
    <p:sldId id="560" r:id="rId25"/>
    <p:sldId id="563" r:id="rId26"/>
    <p:sldId id="557" r:id="rId27"/>
    <p:sldId id="268" r:id="rId28"/>
    <p:sldId id="277" r:id="rId29"/>
    <p:sldId id="278" r:id="rId30"/>
    <p:sldId id="542" r:id="rId31"/>
    <p:sldId id="543" r:id="rId32"/>
    <p:sldId id="544" r:id="rId33"/>
    <p:sldId id="545" r:id="rId34"/>
    <p:sldId id="546" r:id="rId35"/>
    <p:sldId id="547" r:id="rId36"/>
    <p:sldId id="548" r:id="rId37"/>
    <p:sldId id="549" r:id="rId38"/>
    <p:sldId id="279" r:id="rId39"/>
    <p:sldId id="513" r:id="rId40"/>
    <p:sldId id="415" r:id="rId41"/>
    <p:sldId id="416" r:id="rId42"/>
    <p:sldId id="417" r:id="rId43"/>
    <p:sldId id="383" r:id="rId44"/>
    <p:sldId id="418" r:id="rId45"/>
    <p:sldId id="419" r:id="rId46"/>
    <p:sldId id="420" r:id="rId47"/>
    <p:sldId id="421" r:id="rId48"/>
    <p:sldId id="422" r:id="rId49"/>
    <p:sldId id="379" r:id="rId50"/>
    <p:sldId id="423" r:id="rId51"/>
    <p:sldId id="380" r:id="rId52"/>
    <p:sldId id="381" r:id="rId53"/>
    <p:sldId id="424" r:id="rId54"/>
    <p:sldId id="425" r:id="rId55"/>
    <p:sldId id="426" r:id="rId56"/>
    <p:sldId id="427" r:id="rId57"/>
    <p:sldId id="428" r:id="rId58"/>
    <p:sldId id="429" r:id="rId59"/>
    <p:sldId id="430" r:id="rId60"/>
    <p:sldId id="431" r:id="rId61"/>
    <p:sldId id="432" r:id="rId62"/>
    <p:sldId id="433" r:id="rId63"/>
    <p:sldId id="434" r:id="rId64"/>
    <p:sldId id="435" r:id="rId65"/>
    <p:sldId id="504" r:id="rId66"/>
    <p:sldId id="269" r:id="rId67"/>
    <p:sldId id="326" r:id="rId68"/>
    <p:sldId id="284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2" r:id="rId93"/>
    <p:sldId id="351" r:id="rId94"/>
    <p:sldId id="354" r:id="rId95"/>
    <p:sldId id="287" r:id="rId96"/>
    <p:sldId id="306" r:id="rId97"/>
    <p:sldId id="307" r:id="rId98"/>
    <p:sldId id="308" r:id="rId99"/>
    <p:sldId id="309" r:id="rId100"/>
    <p:sldId id="270" r:id="rId101"/>
    <p:sldId id="564" r:id="rId102"/>
    <p:sldId id="568" r:id="rId103"/>
    <p:sldId id="565" r:id="rId104"/>
    <p:sldId id="566" r:id="rId105"/>
    <p:sldId id="558" r:id="rId106"/>
    <p:sldId id="567" r:id="rId107"/>
    <p:sldId id="359" r:id="rId108"/>
    <p:sldId id="357" r:id="rId109"/>
    <p:sldId id="288" r:id="rId110"/>
    <p:sldId id="366" r:id="rId111"/>
    <p:sldId id="367" r:id="rId112"/>
    <p:sldId id="387" r:id="rId113"/>
    <p:sldId id="388" r:id="rId114"/>
    <p:sldId id="389" r:id="rId115"/>
    <p:sldId id="390" r:id="rId116"/>
    <p:sldId id="391" r:id="rId117"/>
    <p:sldId id="368" r:id="rId118"/>
    <p:sldId id="392" r:id="rId119"/>
    <p:sldId id="393" r:id="rId120"/>
    <p:sldId id="303" r:id="rId121"/>
    <p:sldId id="412" r:id="rId122"/>
    <p:sldId id="370" r:id="rId123"/>
    <p:sldId id="410" r:id="rId124"/>
    <p:sldId id="414" r:id="rId125"/>
    <p:sldId id="411" r:id="rId126"/>
    <p:sldId id="413" r:id="rId127"/>
    <p:sldId id="475" r:id="rId128"/>
    <p:sldId id="476" r:id="rId129"/>
    <p:sldId id="477" r:id="rId130"/>
    <p:sldId id="478" r:id="rId131"/>
    <p:sldId id="467" r:id="rId132"/>
    <p:sldId id="468" r:id="rId133"/>
    <p:sldId id="474" r:id="rId134"/>
    <p:sldId id="361" r:id="rId135"/>
    <p:sldId id="436" r:id="rId136"/>
    <p:sldId id="437" r:id="rId137"/>
    <p:sldId id="438" r:id="rId138"/>
    <p:sldId id="439" r:id="rId139"/>
    <p:sldId id="440" r:id="rId140"/>
    <p:sldId id="441" r:id="rId141"/>
    <p:sldId id="442" r:id="rId142"/>
    <p:sldId id="443" r:id="rId143"/>
    <p:sldId id="444" r:id="rId144"/>
    <p:sldId id="445" r:id="rId145"/>
    <p:sldId id="446" r:id="rId146"/>
    <p:sldId id="447" r:id="rId147"/>
    <p:sldId id="448" r:id="rId148"/>
    <p:sldId id="449" r:id="rId149"/>
    <p:sldId id="450" r:id="rId150"/>
    <p:sldId id="451" r:id="rId151"/>
    <p:sldId id="452" r:id="rId152"/>
    <p:sldId id="453" r:id="rId153"/>
    <p:sldId id="454" r:id="rId154"/>
    <p:sldId id="455" r:id="rId155"/>
    <p:sldId id="456" r:id="rId156"/>
    <p:sldId id="457" r:id="rId157"/>
    <p:sldId id="458" r:id="rId158"/>
    <p:sldId id="459" r:id="rId159"/>
    <p:sldId id="363" r:id="rId160"/>
    <p:sldId id="373" r:id="rId161"/>
    <p:sldId id="374" r:id="rId162"/>
    <p:sldId id="394" r:id="rId163"/>
    <p:sldId id="397" r:id="rId164"/>
    <p:sldId id="399" r:id="rId165"/>
    <p:sldId id="364" r:id="rId166"/>
    <p:sldId id="365" r:id="rId167"/>
    <p:sldId id="304" r:id="rId168"/>
    <p:sldId id="376" r:id="rId169"/>
    <p:sldId id="377" r:id="rId170"/>
    <p:sldId id="378" r:id="rId171"/>
    <p:sldId id="305" r:id="rId172"/>
    <p:sldId id="382" r:id="rId173"/>
    <p:sldId id="384" r:id="rId174"/>
    <p:sldId id="386" r:id="rId175"/>
    <p:sldId id="385" r:id="rId176"/>
    <p:sldId id="460" r:id="rId177"/>
    <p:sldId id="550" r:id="rId178"/>
    <p:sldId id="462" r:id="rId179"/>
    <p:sldId id="463" r:id="rId180"/>
    <p:sldId id="466" r:id="rId181"/>
    <p:sldId id="479" r:id="rId182"/>
    <p:sldId id="480" r:id="rId183"/>
    <p:sldId id="481" r:id="rId184"/>
    <p:sldId id="482" r:id="rId185"/>
    <p:sldId id="483" r:id="rId186"/>
    <p:sldId id="484" r:id="rId187"/>
    <p:sldId id="485" r:id="rId188"/>
    <p:sldId id="486" r:id="rId189"/>
    <p:sldId id="487" r:id="rId190"/>
    <p:sldId id="488" r:id="rId191"/>
    <p:sldId id="489" r:id="rId192"/>
    <p:sldId id="490" r:id="rId193"/>
    <p:sldId id="491" r:id="rId194"/>
    <p:sldId id="492" r:id="rId195"/>
    <p:sldId id="493" r:id="rId196"/>
    <p:sldId id="494" r:id="rId197"/>
    <p:sldId id="495" r:id="rId198"/>
    <p:sldId id="496" r:id="rId199"/>
    <p:sldId id="497" r:id="rId200"/>
    <p:sldId id="498" r:id="rId201"/>
    <p:sldId id="499" r:id="rId202"/>
    <p:sldId id="500" r:id="rId203"/>
    <p:sldId id="514" r:id="rId204"/>
    <p:sldId id="515" r:id="rId205"/>
    <p:sldId id="516" r:id="rId206"/>
    <p:sldId id="518" r:id="rId207"/>
    <p:sldId id="519" r:id="rId208"/>
    <p:sldId id="520" r:id="rId209"/>
    <p:sldId id="521" r:id="rId210"/>
    <p:sldId id="522" r:id="rId211"/>
    <p:sldId id="523" r:id="rId212"/>
    <p:sldId id="524" r:id="rId213"/>
    <p:sldId id="525" r:id="rId214"/>
    <p:sldId id="526" r:id="rId215"/>
    <p:sldId id="527" r:id="rId216"/>
    <p:sldId id="530" r:id="rId217"/>
    <p:sldId id="531" r:id="rId218"/>
    <p:sldId id="532" r:id="rId219"/>
    <p:sldId id="533" r:id="rId220"/>
    <p:sldId id="534" r:id="rId221"/>
    <p:sldId id="536" r:id="rId222"/>
    <p:sldId id="537" r:id="rId223"/>
    <p:sldId id="538" r:id="rId224"/>
    <p:sldId id="539" r:id="rId225"/>
    <p:sldId id="541" r:id="rId226"/>
    <p:sldId id="501" r:id="rId227"/>
    <p:sldId id="551" r:id="rId228"/>
    <p:sldId id="552" r:id="rId229"/>
    <p:sldId id="553" r:id="rId230"/>
    <p:sldId id="503" r:id="rId231"/>
  </p:sldIdLst>
  <p:sldSz cx="12192000" cy="6858000"/>
  <p:notesSz cx="6858000" cy="9144000"/>
  <p:embeddedFontLst>
    <p:embeddedFont>
      <p:font typeface="나눔스퀘어" panose="020B0600000101010101" pitchFamily="50" charset="-127"/>
      <p:regular r:id="rId233"/>
    </p:embeddedFont>
    <p:embeddedFont>
      <p:font typeface="나눔스퀘어 Bold" panose="020B0600000101010101" pitchFamily="50" charset="-127"/>
      <p:bold r:id="rId234"/>
    </p:embeddedFont>
    <p:embeddedFont>
      <p:font typeface="나눔스퀘어 ExtraBold" panose="020B0600000101010101" pitchFamily="50" charset="-127"/>
      <p:bold r:id="rId235"/>
    </p:embeddedFont>
    <p:embeddedFont>
      <p:font typeface="나눔스퀘어 Light" panose="020B0600000101010101" pitchFamily="50" charset="-127"/>
      <p:regular r:id="rId236"/>
    </p:embeddedFont>
    <p:embeddedFont>
      <p:font typeface="나눔스퀘어_ac" panose="020B0600000101010101" pitchFamily="50" charset="-127"/>
      <p:regular r:id="rId237"/>
    </p:embeddedFont>
    <p:embeddedFont>
      <p:font typeface="나눔스퀘어_ac Bold" panose="020B0600000101010101" pitchFamily="50" charset="-127"/>
      <p:bold r:id="rId238"/>
    </p:embeddedFont>
    <p:embeddedFont>
      <p:font typeface="나눔스퀘어_ac ExtraBold" panose="020B0600000101010101" pitchFamily="50" charset="-127"/>
      <p:bold r:id="rId239"/>
    </p:embeddedFont>
    <p:embeddedFont>
      <p:font typeface="나눔스퀘어_ac Light" panose="020B0600000101010101" pitchFamily="50" charset="-127"/>
      <p:regular r:id="rId240"/>
    </p:embeddedFont>
    <p:embeddedFont>
      <p:font typeface="맑은 고딕" panose="020B0503020000020004" pitchFamily="50" charset="-127"/>
      <p:regular r:id="rId241"/>
      <p:bold r:id="rId242"/>
    </p:embeddedFont>
    <p:embeddedFont>
      <p:font typeface="Helvetica" panose="020B0604020202020204" pitchFamily="34" charset="0"/>
      <p:regular r:id="rId243"/>
      <p:bold r:id="rId244"/>
      <p:italic r:id="rId245"/>
      <p:boldItalic r:id="rId24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A3838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A3838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A3838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A3838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A3838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A3838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A3838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A3838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A3838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_" initials="k" lastIdx="1" clrIdx="0">
    <p:extLst>
      <p:ext uri="{19B8F6BF-5375-455C-9EA6-DF929625EA0E}">
        <p15:presenceInfo xmlns:p15="http://schemas.microsoft.com/office/powerpoint/2012/main" userId="kosmo_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718"/>
    <a:srgbClr val="F0ABB0"/>
    <a:srgbClr val="AED7E8"/>
    <a:srgbClr val="F2F2F2"/>
    <a:srgbClr val="FCB1B7"/>
    <a:srgbClr val="FFFFFF"/>
    <a:srgbClr val="B8BCBB"/>
    <a:srgbClr val="AB9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3A38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D2D3"/>
          </a:solidFill>
        </a:fill>
      </a:tcStyle>
    </a:wholeTbl>
    <a:band2H>
      <a:tcTxStyle/>
      <a:tcStyle>
        <a:tcBdr/>
        <a:fill>
          <a:solidFill>
            <a:srgbClr val="FCEA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3A38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E6DF"/>
          </a:solidFill>
        </a:fill>
      </a:tcStyle>
    </a:wholeTbl>
    <a:band2H>
      <a:tcTxStyle/>
      <a:tcStyle>
        <a:tcBdr/>
        <a:fill>
          <a:solidFill>
            <a:srgbClr val="FEF3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3A38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BDA"/>
          </a:solidFill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3A38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3A38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A3838"/>
              </a:solidFill>
              <a:prstDash val="solid"/>
              <a:round/>
            </a:ln>
          </a:top>
          <a:bottom>
            <a:ln w="254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A3838"/>
              </a:solidFill>
              <a:prstDash val="solid"/>
              <a:round/>
            </a:ln>
          </a:top>
          <a:bottom>
            <a:ln w="254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3A38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A3838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A3838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A383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3A3838"/>
      </a:tcTxStyle>
      <a:tcStyle>
        <a:tcBdr>
          <a:left>
            <a:ln w="12700" cap="flat">
              <a:solidFill>
                <a:srgbClr val="3A3838"/>
              </a:solidFill>
              <a:prstDash val="solid"/>
              <a:round/>
            </a:ln>
          </a:left>
          <a:right>
            <a:ln w="12700" cap="flat">
              <a:solidFill>
                <a:srgbClr val="3A3838"/>
              </a:solidFill>
              <a:prstDash val="solid"/>
              <a:round/>
            </a:ln>
          </a:right>
          <a:top>
            <a:ln w="12700" cap="flat">
              <a:solidFill>
                <a:srgbClr val="3A3838"/>
              </a:solidFill>
              <a:prstDash val="solid"/>
              <a:round/>
            </a:ln>
          </a:top>
          <a:bottom>
            <a:ln w="127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solidFill>
                <a:srgbClr val="3A3838"/>
              </a:solidFill>
              <a:prstDash val="solid"/>
              <a:round/>
            </a:ln>
          </a:insideH>
          <a:insideV>
            <a:ln w="12700" cap="flat">
              <a:solidFill>
                <a:srgbClr val="3A3838"/>
              </a:solidFill>
              <a:prstDash val="solid"/>
              <a:round/>
            </a:ln>
          </a:insideV>
        </a:tcBdr>
        <a:fill>
          <a:solidFill>
            <a:srgbClr val="3A3838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3A3838"/>
      </a:tcTxStyle>
      <a:tcStyle>
        <a:tcBdr>
          <a:left>
            <a:ln w="12700" cap="flat">
              <a:solidFill>
                <a:srgbClr val="3A3838"/>
              </a:solidFill>
              <a:prstDash val="solid"/>
              <a:round/>
            </a:ln>
          </a:left>
          <a:right>
            <a:ln w="12700" cap="flat">
              <a:solidFill>
                <a:srgbClr val="3A3838"/>
              </a:solidFill>
              <a:prstDash val="solid"/>
              <a:round/>
            </a:ln>
          </a:right>
          <a:top>
            <a:ln w="12700" cap="flat">
              <a:solidFill>
                <a:srgbClr val="3A3838"/>
              </a:solidFill>
              <a:prstDash val="solid"/>
              <a:round/>
            </a:ln>
          </a:top>
          <a:bottom>
            <a:ln w="127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solidFill>
                <a:srgbClr val="3A3838"/>
              </a:solidFill>
              <a:prstDash val="solid"/>
              <a:round/>
            </a:ln>
          </a:insideH>
          <a:insideV>
            <a:ln w="12700" cap="flat">
              <a:solidFill>
                <a:srgbClr val="3A3838"/>
              </a:solidFill>
              <a:prstDash val="solid"/>
              <a:round/>
            </a:ln>
          </a:insideV>
        </a:tcBdr>
        <a:fill>
          <a:solidFill>
            <a:srgbClr val="3A3838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3A3838"/>
      </a:tcTxStyle>
      <a:tcStyle>
        <a:tcBdr>
          <a:left>
            <a:ln w="12700" cap="flat">
              <a:solidFill>
                <a:srgbClr val="3A3838"/>
              </a:solidFill>
              <a:prstDash val="solid"/>
              <a:round/>
            </a:ln>
          </a:left>
          <a:right>
            <a:ln w="12700" cap="flat">
              <a:solidFill>
                <a:srgbClr val="3A3838"/>
              </a:solidFill>
              <a:prstDash val="solid"/>
              <a:round/>
            </a:ln>
          </a:right>
          <a:top>
            <a:ln w="50800" cap="flat">
              <a:solidFill>
                <a:srgbClr val="3A3838"/>
              </a:solidFill>
              <a:prstDash val="solid"/>
              <a:round/>
            </a:ln>
          </a:top>
          <a:bottom>
            <a:ln w="127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solidFill>
                <a:srgbClr val="3A3838"/>
              </a:solidFill>
              <a:prstDash val="solid"/>
              <a:round/>
            </a:ln>
          </a:insideH>
          <a:insideV>
            <a:ln w="12700" cap="flat">
              <a:solidFill>
                <a:srgbClr val="3A383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3A3838"/>
      </a:tcTxStyle>
      <a:tcStyle>
        <a:tcBdr>
          <a:left>
            <a:ln w="12700" cap="flat">
              <a:solidFill>
                <a:srgbClr val="3A3838"/>
              </a:solidFill>
              <a:prstDash val="solid"/>
              <a:round/>
            </a:ln>
          </a:left>
          <a:right>
            <a:ln w="12700" cap="flat">
              <a:solidFill>
                <a:srgbClr val="3A3838"/>
              </a:solidFill>
              <a:prstDash val="solid"/>
              <a:round/>
            </a:ln>
          </a:right>
          <a:top>
            <a:ln w="12700" cap="flat">
              <a:solidFill>
                <a:srgbClr val="3A3838"/>
              </a:solidFill>
              <a:prstDash val="solid"/>
              <a:round/>
            </a:ln>
          </a:top>
          <a:bottom>
            <a:ln w="254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solidFill>
                <a:srgbClr val="3A3838"/>
              </a:solidFill>
              <a:prstDash val="solid"/>
              <a:round/>
            </a:ln>
          </a:insideH>
          <a:insideV>
            <a:ln w="12700" cap="flat">
              <a:solidFill>
                <a:srgbClr val="3A3838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88848" autoAdjust="0"/>
  </p:normalViewPr>
  <p:slideViewPr>
    <p:cSldViewPr snapToGrid="0">
      <p:cViewPr varScale="1">
        <p:scale>
          <a:sx n="98" d="100"/>
          <a:sy n="98" d="100"/>
        </p:scale>
        <p:origin x="3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font" Target="fonts/font5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font" Target="fonts/font1.fntdata"/><Relationship Id="rId238" Type="http://schemas.openxmlformats.org/officeDocument/2006/relationships/font" Target="fonts/font6.fntdata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font" Target="fonts/font12.fntdata"/><Relationship Id="rId249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font" Target="fonts/font2.fntdata"/><Relationship Id="rId239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theme" Target="theme/theme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font" Target="fonts/font8.fntdata"/><Relationship Id="rId245" Type="http://schemas.openxmlformats.org/officeDocument/2006/relationships/font" Target="fonts/font13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font" Target="fonts/font3.fntdata"/><Relationship Id="rId251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font" Target="fonts/font9.fntdata"/><Relationship Id="rId246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font" Target="fonts/font4.fntdata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font" Target="fonts/font10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ko-KR" altLang="en-US" dirty="0"/>
              <a:t>크리에이터 플랫폼 중 가장 많은 비율을 차지하고 있는 유튜브를 타겟으로 하여 신입 및 기존의 </a:t>
            </a:r>
            <a:r>
              <a:rPr lang="ko-KR" altLang="en-US" dirty="0" err="1"/>
              <a:t>크리에이터를</a:t>
            </a:r>
            <a:r>
              <a:rPr lang="ko-KR" altLang="en-US" dirty="0"/>
              <a:t> 위한 관리 프로젝트를 구상함</a:t>
            </a:r>
          </a:p>
        </p:txBody>
      </p:sp>
    </p:spTree>
    <p:extLst>
      <p:ext uri="{BB962C8B-B14F-4D97-AF65-F5344CB8AC3E}">
        <p14:creationId xmlns:p14="http://schemas.microsoft.com/office/powerpoint/2010/main" val="3987648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197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694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96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192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548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464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839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260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708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68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03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976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05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664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043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042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802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1825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986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550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988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ko-KR" altLang="en-US" dirty="0"/>
              <a:t>크리에이터 플랫폼 중 가장 많은 비율을 차지하고 있는 유튜브를 타겟으로 하여 신입 및 기존의 </a:t>
            </a:r>
            <a:r>
              <a:rPr lang="ko-KR" altLang="en-US" dirty="0" err="1"/>
              <a:t>크리에이터를</a:t>
            </a:r>
            <a:r>
              <a:rPr lang="ko-KR" altLang="en-US" dirty="0"/>
              <a:t> 위한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ko-KR" altLang="en-US" dirty="0"/>
              <a:t>관리 프로젝트를 구상함</a:t>
            </a:r>
          </a:p>
        </p:txBody>
      </p:sp>
    </p:spTree>
    <p:extLst>
      <p:ext uri="{BB962C8B-B14F-4D97-AF65-F5344CB8AC3E}">
        <p14:creationId xmlns:p14="http://schemas.microsoft.com/office/powerpoint/2010/main" val="151480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900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971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894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780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610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248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936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583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468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126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미디어 시장의 성장과 동시에 늘어나고 있는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미디어 창작자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 크리에이터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증가로 인한 맞춤형 관리의 수요가 증가함</a:t>
            </a:r>
          </a:p>
        </p:txBody>
      </p:sp>
    </p:spTree>
    <p:extLst>
      <p:ext uri="{BB962C8B-B14F-4D97-AF65-F5344CB8AC3E}">
        <p14:creationId xmlns:p14="http://schemas.microsoft.com/office/powerpoint/2010/main" val="12701538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5014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57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847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320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209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369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804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22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1297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88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미디어 시장의 성장과 동시에 늘어나고 있는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미디어 창작자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 크리에이터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증가로 인한 맞춤형 관리의 수요가 증가함</a:t>
            </a:r>
          </a:p>
        </p:txBody>
      </p:sp>
    </p:spTree>
    <p:extLst>
      <p:ext uri="{BB962C8B-B14F-4D97-AF65-F5344CB8AC3E}">
        <p14:creationId xmlns:p14="http://schemas.microsoft.com/office/powerpoint/2010/main" val="32065982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6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585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7158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32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55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489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03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025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8426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06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8937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0257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4024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7288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17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68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4958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945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7747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740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688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620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523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083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06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000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2957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7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538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422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F8E8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F8E8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F8E8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F8E8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F8E8E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9810020" y="6505575"/>
            <a:ext cx="2266189" cy="202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800">
                <a:solidFill>
                  <a:schemeClr val="accent6"/>
                </a:solidFill>
                <a:latin typeface="NanumSquareRound Regular"/>
                <a:ea typeface="NanumSquareRound Regular"/>
                <a:cs typeface="NanumSquareRound Regular"/>
                <a:sym typeface="NanumSquareRound Regular"/>
              </a:defRPr>
            </a:lvl1pPr>
          </a:lstStyle>
          <a:p>
            <a:r>
              <a:t>Copyrightⓒ. Saebyeol Yu. All Rights Reserved.</a:t>
            </a:r>
          </a:p>
        </p:txBody>
      </p:sp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F8E8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3A3838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jpe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jpe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6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Database/Toyou%20&#53580;&#51060;&#48660;%20&#51221;&#51032;&#49436;.doc" TargetMode="External"/><Relationship Id="rId2" Type="http://schemas.openxmlformats.org/officeDocument/2006/relationships/hyperlink" Target="View/Toyou%20&#54868;&#47732;&#49444;&#44228;&#49436;.d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Requirement/Toyou%20&#50836;&#44396;&#49324;&#54637;&#51221;&#51032;&#49436;.doc" TargetMode="External"/><Relationship Id="rId5" Type="http://schemas.openxmlformats.org/officeDocument/2006/relationships/hyperlink" Target="Requirement/Toyou%20&#50836;&#44148;&#51221;&#51032;&#49436;.doc" TargetMode="External"/><Relationship Id="rId4" Type="http://schemas.openxmlformats.org/officeDocument/2006/relationships/hyperlink" Target="TESTReport/ToYou&#53580;&#49828;&#53944;&#48372;&#44256;&#49436;.doc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Requirement/Toyou%20&#50836;&#44396;&#49324;&#54637;&#51221;&#51032;&#49436;.do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Requirement/Toyou%20&#50836;&#44148;&#51221;&#51032;&#49436;.doc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View/Toyou%20&#54868;&#47732;&#49444;&#44228;&#49436;.doc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Database/Toyou%20&#53580;&#51060;&#48660;%20&#51221;&#51032;&#49436;.doc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938" y="2034818"/>
            <a:ext cx="384592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YouTube</a:t>
            </a:r>
          </a:p>
          <a:p>
            <a:endParaRPr lang="en-US" altLang="ko-KR" sz="1000" b="1" spc="-300" dirty="0">
              <a:solidFill>
                <a:schemeClr val="accent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7200" b="1" spc="-300" dirty="0">
                <a:solidFill>
                  <a:schemeClr val="accent1">
                    <a:alpha val="7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TO YOU</a:t>
            </a:r>
            <a:endParaRPr lang="ko-KR" altLang="en-US" sz="7200" b="1" spc="-300" dirty="0">
              <a:solidFill>
                <a:schemeClr val="accent1">
                  <a:alpha val="7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30969" y="2332474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4279EB-165B-4A1D-AFBE-40BC3C6968A3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808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벤치 마킹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2859A16A-DBEA-4628-B990-84D4BA5F12E8}"/>
              </a:ext>
            </a:extLst>
          </p:cNvPr>
          <p:cNvSpPr txBox="1"/>
          <p:nvPr/>
        </p:nvSpPr>
        <p:spPr>
          <a:xfrm>
            <a:off x="3181724" y="5797901"/>
            <a:ext cx="2868732" cy="584775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구독 안내 서비스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44239F-4156-43BE-A29C-727D4FE54B7B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9E4E48C-EF41-436D-8C8D-C23F6C81AFA3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881FFD8-4BB9-4691-8944-37450FDE9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3" y="1440568"/>
            <a:ext cx="7449435" cy="3824785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F90CF8-5A6A-4C3D-8252-9A6B37B5F229}"/>
              </a:ext>
            </a:extLst>
          </p:cNvPr>
          <p:cNvSpPr/>
          <p:nvPr/>
        </p:nvSpPr>
        <p:spPr>
          <a:xfrm>
            <a:off x="891373" y="1864905"/>
            <a:ext cx="7449435" cy="2732495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new_vling_logo.png" descr="new_vling_logo.png">
            <a:extLst>
              <a:ext uri="{FF2B5EF4-FFF2-40B4-BE49-F238E27FC236}">
                <a16:creationId xmlns:a16="http://schemas.microsoft.com/office/drawing/2014/main" id="{76797FF5-8082-4934-A368-88847AFC4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646" y="419014"/>
            <a:ext cx="1216097" cy="36851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DEBE2B-3BAB-4111-AE4E-D13FC16CB984}"/>
              </a:ext>
            </a:extLst>
          </p:cNvPr>
          <p:cNvSpPr>
            <a:spLocks/>
          </p:cNvSpPr>
          <p:nvPr/>
        </p:nvSpPr>
        <p:spPr>
          <a:xfrm>
            <a:off x="9078163" y="2648954"/>
            <a:ext cx="2660622" cy="3855693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BBC1C8BC-520C-420A-A158-CD6EAB6F19DC}"/>
              </a:ext>
            </a:extLst>
          </p:cNvPr>
          <p:cNvSpPr txBox="1"/>
          <p:nvPr/>
        </p:nvSpPr>
        <p:spPr>
          <a:xfrm>
            <a:off x="9526511" y="6085762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트랜드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기능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EB7A4A-A532-4619-AD04-56B313746DB8}"/>
              </a:ext>
            </a:extLst>
          </p:cNvPr>
          <p:cNvSpPr/>
          <p:nvPr/>
        </p:nvSpPr>
        <p:spPr>
          <a:xfrm>
            <a:off x="9134121" y="2777214"/>
            <a:ext cx="1953492" cy="369330"/>
          </a:xfrm>
          <a:prstGeom prst="rect">
            <a:avLst/>
          </a:prstGeom>
          <a:solidFill>
            <a:schemeClr val="tx1"/>
          </a:solidFill>
          <a:ln w="31750" cap="flat">
            <a:solidFill>
              <a:srgbClr val="FFFF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벤치 마킹 상자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7610A29B-5375-42A4-92CE-710D5C68B5FB}"/>
              </a:ext>
            </a:extLst>
          </p:cNvPr>
          <p:cNvSpPr txBox="1"/>
          <p:nvPr/>
        </p:nvSpPr>
        <p:spPr>
          <a:xfrm>
            <a:off x="9157732" y="5698000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별 최신 뉴스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1603F7EB-AA05-4B98-95C7-34194B3CFBEC}"/>
              </a:ext>
            </a:extLst>
          </p:cNvPr>
          <p:cNvSpPr txBox="1"/>
          <p:nvPr/>
        </p:nvSpPr>
        <p:spPr>
          <a:xfrm>
            <a:off x="10026193" y="5309725"/>
            <a:ext cx="1643213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 안내 서비스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881870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75000"/>
                  </a:schemeClr>
                </a:solidFill>
              </a:rPr>
              <a:t>04</a:t>
            </a:r>
            <a:endParaRPr lang="ko-KR" altLang="en-US" sz="7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18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</a:t>
            </a:r>
            <a:r>
              <a:rPr lang="en-US" altLang="ko-KR" sz="3200" spc="-15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FCDDC6-C020-4236-9A74-A3D56FC7DD7D}"/>
              </a:ext>
            </a:extLst>
          </p:cNvPr>
          <p:cNvSpPr/>
          <p:nvPr/>
        </p:nvSpPr>
        <p:spPr>
          <a:xfrm>
            <a:off x="8651770" y="5735782"/>
            <a:ext cx="3420034" cy="1039091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925360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6134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구현 화면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화면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AF2F0A-9CFC-48E1-881F-9725D6AA919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E54A44-51C7-4711-8B8D-4BBDE4551F9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EF0FA59-DA55-4FF4-8755-64B69C2008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62" y="1106048"/>
            <a:ext cx="1843451" cy="5575109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49093D-3E72-4970-A2FC-325B2D39E5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18"/>
          <a:stretch/>
        </p:blipFill>
        <p:spPr>
          <a:xfrm>
            <a:off x="4884094" y="1274385"/>
            <a:ext cx="6051101" cy="5157412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</p:spTree>
    <p:extLst>
      <p:ext uri="{BB962C8B-B14F-4D97-AF65-F5344CB8AC3E}">
        <p14:creationId xmlns:p14="http://schemas.microsoft.com/office/powerpoint/2010/main" val="1448876258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2514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구현 화면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트랜드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매거진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AF2F0A-9CFC-48E1-881F-9725D6AA919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E54A44-51C7-4711-8B8D-4BBDE4551F9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A4D95412-6FA5-4E87-9179-3877E438A2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9" b="25685"/>
          <a:stretch/>
        </p:blipFill>
        <p:spPr>
          <a:xfrm>
            <a:off x="5548086" y="2323262"/>
            <a:ext cx="5868736" cy="3401943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1258A7-6E50-46F7-AF92-B6A089ADAB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" b="14271"/>
          <a:stretch/>
        </p:blipFill>
        <p:spPr>
          <a:xfrm>
            <a:off x="1812309" y="1079770"/>
            <a:ext cx="3047142" cy="5378043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</p:spTree>
    <p:extLst>
      <p:ext uri="{BB962C8B-B14F-4D97-AF65-F5344CB8AC3E}">
        <p14:creationId xmlns:p14="http://schemas.microsoft.com/office/powerpoint/2010/main" val="2224040545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70102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구현 화면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세션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AF2F0A-9CFC-48E1-881F-9725D6AA919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E54A44-51C7-4711-8B8D-4BBDE4551F9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6AF142-7275-40F7-93BB-1833257E20AD}"/>
              </a:ext>
            </a:extLst>
          </p:cNvPr>
          <p:cNvGrpSpPr/>
          <p:nvPr/>
        </p:nvGrpSpPr>
        <p:grpSpPr>
          <a:xfrm>
            <a:off x="2230693" y="1289980"/>
            <a:ext cx="3271706" cy="5498876"/>
            <a:chOff x="1067815" y="1289980"/>
            <a:chExt cx="3271706" cy="549887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89521A7-3FD0-4ED0-842D-62091C7F8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42" b="24740"/>
            <a:stretch/>
          </p:blipFill>
          <p:spPr>
            <a:xfrm>
              <a:off x="1067816" y="1289980"/>
              <a:ext cx="3271705" cy="3540867"/>
            </a:xfrm>
            <a:prstGeom prst="rect">
              <a:avLst/>
            </a:prstGeom>
            <a:ln w="25400">
              <a:solidFill>
                <a:srgbClr val="151718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2DD24F0-9F4C-4CE8-92A9-13CD4EA94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1" t="41884" r="17297" b="29565"/>
            <a:stretch/>
          </p:blipFill>
          <p:spPr>
            <a:xfrm>
              <a:off x="1067815" y="4830847"/>
              <a:ext cx="3271706" cy="1958009"/>
            </a:xfrm>
            <a:prstGeom prst="rect">
              <a:avLst/>
            </a:prstGeom>
            <a:ln w="25400">
              <a:solidFill>
                <a:srgbClr val="151718"/>
              </a:solidFill>
            </a:ln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3D46C78-714E-4493-B4F9-5EE69A0758A6}"/>
                </a:ext>
              </a:extLst>
            </p:cNvPr>
            <p:cNvCxnSpPr/>
            <p:nvPr/>
          </p:nvCxnSpPr>
          <p:spPr>
            <a:xfrm>
              <a:off x="1067815" y="4816864"/>
              <a:ext cx="3271706" cy="0"/>
            </a:xfrm>
            <a:prstGeom prst="line">
              <a:avLst/>
            </a:prstGeom>
            <a:noFill/>
            <a:ln w="25400" cap="flat">
              <a:solidFill>
                <a:srgbClr val="151718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3E45BF7-7B04-4C5D-B5A7-4A1FF50EC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69" r="23840"/>
          <a:stretch/>
        </p:blipFill>
        <p:spPr>
          <a:xfrm>
            <a:off x="6201078" y="1305813"/>
            <a:ext cx="4620639" cy="5469060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</p:spTree>
    <p:extLst>
      <p:ext uri="{BB962C8B-B14F-4D97-AF65-F5344CB8AC3E}">
        <p14:creationId xmlns:p14="http://schemas.microsoft.com/office/powerpoint/2010/main" val="1373602432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542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구현 화면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커뮤니티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AF2F0A-9CFC-48E1-881F-9725D6AA919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E54A44-51C7-4711-8B8D-4BBDE4551F9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75E43B4-7701-48C2-9259-4997D28AA4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1" b="24539"/>
          <a:stretch/>
        </p:blipFill>
        <p:spPr>
          <a:xfrm>
            <a:off x="7703087" y="1765569"/>
            <a:ext cx="3973112" cy="3326861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6A8CA3-9EFB-4D43-98C8-A5A6920DC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5" b="29239"/>
          <a:stretch/>
        </p:blipFill>
        <p:spPr>
          <a:xfrm>
            <a:off x="3796315" y="1989305"/>
            <a:ext cx="3529567" cy="2879388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897772-7D56-4659-8CF7-F86FB21DA9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8" b="18450"/>
          <a:stretch/>
        </p:blipFill>
        <p:spPr>
          <a:xfrm>
            <a:off x="515801" y="1574042"/>
            <a:ext cx="2903309" cy="3955812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</p:spTree>
    <p:extLst>
      <p:ext uri="{BB962C8B-B14F-4D97-AF65-F5344CB8AC3E}">
        <p14:creationId xmlns:p14="http://schemas.microsoft.com/office/powerpoint/2010/main" val="2533560867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058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구현 화면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AF2F0A-9CFC-48E1-881F-9725D6AA919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E54A44-51C7-4711-8B8D-4BBDE4551F9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F48158-86C9-4F96-9C6C-9CE5999C8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8" b="34326"/>
          <a:stretch/>
        </p:blipFill>
        <p:spPr>
          <a:xfrm>
            <a:off x="6760535" y="1517514"/>
            <a:ext cx="4091911" cy="4519659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656A25-57C7-4061-A65C-02C0D1C7DC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t="36498" b="26480"/>
          <a:stretch/>
        </p:blipFill>
        <p:spPr>
          <a:xfrm>
            <a:off x="838678" y="2610026"/>
            <a:ext cx="5257322" cy="2538918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</p:spTree>
    <p:extLst>
      <p:ext uri="{BB962C8B-B14F-4D97-AF65-F5344CB8AC3E}">
        <p14:creationId xmlns:p14="http://schemas.microsoft.com/office/powerpoint/2010/main" val="4135826532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0975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구현 화면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관리자 페이지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AF2F0A-9CFC-48E1-881F-9725D6AA919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E54A44-51C7-4711-8B8D-4BBDE4551F9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AA8BA1E-B10C-400C-BDDB-7B6E6A8B60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>
          <a:xfrm>
            <a:off x="1188881" y="1965872"/>
            <a:ext cx="5202830" cy="39841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BF748D-C94B-4420-A77B-BCE063D7B3CA}"/>
              </a:ext>
            </a:extLst>
          </p:cNvPr>
          <p:cNvGrpSpPr/>
          <p:nvPr/>
        </p:nvGrpSpPr>
        <p:grpSpPr>
          <a:xfrm>
            <a:off x="6767209" y="1234761"/>
            <a:ext cx="4092179" cy="5199616"/>
            <a:chOff x="6426018" y="1121783"/>
            <a:chExt cx="3632383" cy="487545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14697FF-ACE4-434A-8700-2A414C31A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35" b="4353"/>
            <a:stretch/>
          </p:blipFill>
          <p:spPr>
            <a:xfrm>
              <a:off x="6426018" y="4226722"/>
              <a:ext cx="3632382" cy="177052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B57A181-1C1B-452A-8E1B-A885B9739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75" b="38247"/>
            <a:stretch/>
          </p:blipFill>
          <p:spPr>
            <a:xfrm>
              <a:off x="6426019" y="3067678"/>
              <a:ext cx="3632382" cy="120446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6DAED16-9DEF-4D32-8986-CADF6363A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189"/>
            <a:stretch/>
          </p:blipFill>
          <p:spPr>
            <a:xfrm>
              <a:off x="6426019" y="1121783"/>
              <a:ext cx="3632382" cy="214496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DFE251B-E07E-467D-83CC-A0FE6CA19F8D}"/>
                </a:ext>
              </a:extLst>
            </p:cNvPr>
            <p:cNvSpPr/>
            <p:nvPr/>
          </p:nvSpPr>
          <p:spPr>
            <a:xfrm>
              <a:off x="6426019" y="3075093"/>
              <a:ext cx="387594" cy="1979276"/>
            </a:xfrm>
            <a:prstGeom prst="rect">
              <a:avLst/>
            </a:prstGeom>
            <a:solidFill>
              <a:srgbClr val="23C1CE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22D3D73-C387-4619-8FE1-8E8698513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>
          <a:xfrm>
            <a:off x="1210138" y="1963292"/>
            <a:ext cx="5202830" cy="39841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DF507F-511A-4052-966C-AC813D0DEA8B}"/>
              </a:ext>
            </a:extLst>
          </p:cNvPr>
          <p:cNvGrpSpPr/>
          <p:nvPr/>
        </p:nvGrpSpPr>
        <p:grpSpPr>
          <a:xfrm>
            <a:off x="6788466" y="1232181"/>
            <a:ext cx="4092179" cy="5199616"/>
            <a:chOff x="6426018" y="1121783"/>
            <a:chExt cx="3632383" cy="487545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93958A4-0741-4EFA-85D0-05201A663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35" b="4353"/>
            <a:stretch/>
          </p:blipFill>
          <p:spPr>
            <a:xfrm>
              <a:off x="6426018" y="4226722"/>
              <a:ext cx="3632382" cy="177052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2387B7F-80BE-4180-AC40-B152FAD9D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75" b="38247"/>
            <a:stretch/>
          </p:blipFill>
          <p:spPr>
            <a:xfrm>
              <a:off x="6426019" y="3067678"/>
              <a:ext cx="3632382" cy="120446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476AB0-D945-4C7B-84F3-3F03A71FD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189"/>
            <a:stretch/>
          </p:blipFill>
          <p:spPr>
            <a:xfrm>
              <a:off x="6426019" y="1121783"/>
              <a:ext cx="3632382" cy="2144969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BA4474-254D-4F4B-90C5-12FA22C58B32}"/>
                </a:ext>
              </a:extLst>
            </p:cNvPr>
            <p:cNvSpPr/>
            <p:nvPr/>
          </p:nvSpPr>
          <p:spPr>
            <a:xfrm>
              <a:off x="6426019" y="3075093"/>
              <a:ext cx="387594" cy="1979276"/>
            </a:xfrm>
            <a:prstGeom prst="rect">
              <a:avLst/>
            </a:prstGeom>
            <a:solidFill>
              <a:srgbClr val="23C1CE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0FC096-CFBD-4AF7-A7C6-927B93246996}"/>
              </a:ext>
            </a:extLst>
          </p:cNvPr>
          <p:cNvSpPr/>
          <p:nvPr/>
        </p:nvSpPr>
        <p:spPr>
          <a:xfrm>
            <a:off x="6767209" y="1232181"/>
            <a:ext cx="4113435" cy="5197033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9905638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59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A3C788F-D9F5-4BDE-B9CC-2333E4937314}"/>
              </a:ext>
            </a:extLst>
          </p:cNvPr>
          <p:cNvSpPr/>
          <p:nvPr/>
        </p:nvSpPr>
        <p:spPr>
          <a:xfrm>
            <a:off x="490140" y="1626396"/>
            <a:ext cx="2659701" cy="43088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Usercycle </a:t>
            </a:r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B55FBE-F6D3-41C4-8E47-3DEAE569E734}"/>
              </a:ext>
            </a:extLst>
          </p:cNvPr>
          <p:cNvSpPr/>
          <p:nvPr/>
        </p:nvSpPr>
        <p:spPr>
          <a:xfrm>
            <a:off x="490140" y="2226338"/>
            <a:ext cx="2659701" cy="43088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Quick_Search </a:t>
            </a:r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8DB27F9-5480-4A74-8AB4-76F3DCDE2E62}"/>
              </a:ext>
            </a:extLst>
          </p:cNvPr>
          <p:cNvSpPr/>
          <p:nvPr/>
        </p:nvSpPr>
        <p:spPr>
          <a:xfrm>
            <a:off x="490139" y="2826105"/>
            <a:ext cx="2659701" cy="43088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Channel_Search </a:t>
            </a:r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54BE254-2C6B-4142-AF3D-09D924A4EFDE}"/>
              </a:ext>
            </a:extLst>
          </p:cNvPr>
          <p:cNvSpPr/>
          <p:nvPr/>
        </p:nvSpPr>
        <p:spPr>
          <a:xfrm>
            <a:off x="490139" y="3425872"/>
            <a:ext cx="2659701" cy="43088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Category </a:t>
            </a:r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BDFF8BD-9623-4C64-A085-1CC9FEBC3009}"/>
              </a:ext>
            </a:extLst>
          </p:cNvPr>
          <p:cNvSpPr/>
          <p:nvPr/>
        </p:nvSpPr>
        <p:spPr>
          <a:xfrm>
            <a:off x="490139" y="4024719"/>
            <a:ext cx="2659701" cy="43088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ELK </a:t>
            </a:r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701D37A-7B89-4D80-A0CD-DE4F6C2E217C}"/>
              </a:ext>
            </a:extLst>
          </p:cNvPr>
          <p:cNvSpPr/>
          <p:nvPr/>
        </p:nvSpPr>
        <p:spPr>
          <a:xfrm>
            <a:off x="490139" y="4623566"/>
            <a:ext cx="2659701" cy="43088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 Trend_keyword </a:t>
            </a:r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1EF35F-649F-4B05-9A0D-E4E208CBBB63}"/>
              </a:ext>
            </a:extLst>
          </p:cNvPr>
          <p:cNvSpPr/>
          <p:nvPr/>
        </p:nvSpPr>
        <p:spPr>
          <a:xfrm>
            <a:off x="490138" y="5222413"/>
            <a:ext cx="2659701" cy="43088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 Learning </a:t>
            </a:r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26FDF64-AE5E-4A21-BAB1-2EF878899460}"/>
              </a:ext>
            </a:extLst>
          </p:cNvPr>
          <p:cNvSpPr/>
          <p:nvPr/>
        </p:nvSpPr>
        <p:spPr>
          <a:xfrm>
            <a:off x="5914931" y="1532431"/>
            <a:ext cx="4921685" cy="43088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</a:t>
            </a:r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스프링</a:t>
            </a:r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2AB91E2-08D7-4B3A-83AC-50A2885559E7}"/>
              </a:ext>
            </a:extLst>
          </p:cNvPr>
          <p:cNvSpPr/>
          <p:nvPr/>
        </p:nvSpPr>
        <p:spPr>
          <a:xfrm>
            <a:off x="3261253" y="2811300"/>
            <a:ext cx="2348972" cy="430886"/>
          </a:xfrm>
          <a:prstGeom prst="rect">
            <a:avLst/>
          </a:prstGeom>
          <a:solidFill>
            <a:schemeClr val="accent2">
              <a:lumMod val="40000"/>
              <a:lumOff val="60000"/>
              <a:alpha val="47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소켓통신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738EE7-FA67-49B6-827F-2654933C1BC4}"/>
              </a:ext>
            </a:extLst>
          </p:cNvPr>
          <p:cNvSpPr/>
          <p:nvPr/>
        </p:nvSpPr>
        <p:spPr>
          <a:xfrm>
            <a:off x="3261253" y="2196728"/>
            <a:ext cx="2348972" cy="430886"/>
          </a:xfrm>
          <a:prstGeom prst="rect">
            <a:avLst/>
          </a:prstGeom>
          <a:solidFill>
            <a:schemeClr val="accent1">
              <a:lumMod val="20000"/>
              <a:lumOff val="80000"/>
              <a:alpha val="47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소켓통신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크롤링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518E7DF-BEAC-43DD-9E19-65AB4BC7D768}"/>
              </a:ext>
            </a:extLst>
          </p:cNvPr>
          <p:cNvSpPr/>
          <p:nvPr/>
        </p:nvSpPr>
        <p:spPr>
          <a:xfrm>
            <a:off x="3261253" y="1626396"/>
            <a:ext cx="2348972" cy="430886"/>
          </a:xfrm>
          <a:prstGeom prst="rect">
            <a:avLst/>
          </a:prstGeom>
          <a:solidFill>
            <a:schemeClr val="accent2">
              <a:lumMod val="20000"/>
              <a:lumOff val="80000"/>
              <a:alpha val="47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자동화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쓰레딩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딥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러닝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0689D6-C5E6-4190-A478-C8215901B6E5}"/>
              </a:ext>
            </a:extLst>
          </p:cNvPr>
          <p:cNvSpPr/>
          <p:nvPr/>
        </p:nvSpPr>
        <p:spPr>
          <a:xfrm>
            <a:off x="3261253" y="4623566"/>
            <a:ext cx="2348972" cy="430886"/>
          </a:xfrm>
          <a:prstGeom prst="rect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자동화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크롤링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9F17832-4387-4AA3-A6DE-2138D209CCE9}"/>
              </a:ext>
            </a:extLst>
          </p:cNvPr>
          <p:cNvSpPr/>
          <p:nvPr/>
        </p:nvSpPr>
        <p:spPr>
          <a:xfrm>
            <a:off x="3261253" y="5222413"/>
            <a:ext cx="2348972" cy="430886"/>
          </a:xfrm>
          <a:prstGeom prst="rect">
            <a:avLst/>
          </a:prstGeom>
          <a:solidFill>
            <a:schemeClr val="accent2">
              <a:lumMod val="75000"/>
              <a:alpha val="23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GRU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#BiLSTM #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3D1BD0-5472-4493-9057-200F490989B9}"/>
              </a:ext>
            </a:extLst>
          </p:cNvPr>
          <p:cNvSpPr/>
          <p:nvPr/>
        </p:nvSpPr>
        <p:spPr>
          <a:xfrm>
            <a:off x="3261253" y="4024719"/>
            <a:ext cx="2348972" cy="430886"/>
          </a:xfrm>
          <a:prstGeom prst="rect">
            <a:avLst/>
          </a:prstGeom>
          <a:solidFill>
            <a:schemeClr val="accent2">
              <a:lumMod val="60000"/>
              <a:lumOff val="40000"/>
              <a:alpha val="47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검색자동완성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그래프시각화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DFF61F-125B-492C-BF52-AB632A4C7247}"/>
              </a:ext>
            </a:extLst>
          </p:cNvPr>
          <p:cNvSpPr/>
          <p:nvPr/>
        </p:nvSpPr>
        <p:spPr>
          <a:xfrm>
            <a:off x="5983024" y="2072449"/>
            <a:ext cx="4853591" cy="3580849"/>
          </a:xfrm>
          <a:prstGeom prst="rect">
            <a:avLst/>
          </a:prstGeom>
          <a:gradFill>
            <a:gsLst>
              <a:gs pos="25000">
                <a:schemeClr val="accent4">
                  <a:lumMod val="40000"/>
                  <a:lumOff val="60000"/>
                  <a:alpha val="50000"/>
                </a:schemeClr>
              </a:gs>
              <a:gs pos="0">
                <a:schemeClr val="accent4">
                  <a:lumMod val="20000"/>
                  <a:lumOff val="80000"/>
                  <a:alpha val="50000"/>
                </a:schemeClr>
              </a:gs>
              <a:gs pos="53000">
                <a:schemeClr val="accent4">
                  <a:lumMod val="60000"/>
                  <a:lumOff val="40000"/>
                  <a:alpha val="50000"/>
                </a:schemeClr>
              </a:gs>
              <a:gs pos="77000">
                <a:schemeClr val="accent4">
                  <a:lumMod val="60000"/>
                  <a:lumOff val="40000"/>
                  <a:alpha val="50000"/>
                </a:schemeClr>
              </a:gs>
              <a:gs pos="99000">
                <a:schemeClr val="accent4">
                  <a:lumMod val="75000"/>
                  <a:alpha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Main &amp; Auth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Layout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Trend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Magazine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Community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Payment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</a:t>
            </a:r>
            <a:r>
              <a:rPr kumimoji="0" lang="en-US" altLang="ko-KR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Mypage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Admin --!&gt;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E32E5F-C0DF-4069-BDEE-CF72A589E3B3}"/>
              </a:ext>
            </a:extLst>
          </p:cNvPr>
          <p:cNvSpPr/>
          <p:nvPr/>
        </p:nvSpPr>
        <p:spPr>
          <a:xfrm>
            <a:off x="3261253" y="3425872"/>
            <a:ext cx="2348972" cy="430886"/>
          </a:xfrm>
          <a:prstGeom prst="rect">
            <a:avLst/>
          </a:prstGeom>
          <a:solidFill>
            <a:schemeClr val="accent1">
              <a:lumMod val="40000"/>
              <a:lumOff val="60000"/>
              <a:alpha val="47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자동화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#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143938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3FBB6B9-84E5-4836-87C4-F34F122646BA}"/>
              </a:ext>
            </a:extLst>
          </p:cNvPr>
          <p:cNvSpPr/>
          <p:nvPr/>
        </p:nvSpPr>
        <p:spPr>
          <a:xfrm>
            <a:off x="1188881" y="2179628"/>
            <a:ext cx="2385580" cy="2031323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User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변화 대기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854AAD-64F5-468E-90D6-BF675A74C964}"/>
              </a:ext>
            </a:extLst>
          </p:cNvPr>
          <p:cNvSpPr/>
          <p:nvPr/>
        </p:nvSpPr>
        <p:spPr>
          <a:xfrm>
            <a:off x="389516" y="1387423"/>
            <a:ext cx="6925683" cy="369330"/>
          </a:xfrm>
          <a:prstGeom prst="rect">
            <a:avLst/>
          </a:prstGeom>
          <a:solidFill>
            <a:srgbClr val="F0A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1. User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cycle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106A37-A353-4917-B45D-585F6D694597}"/>
              </a:ext>
            </a:extLst>
          </p:cNvPr>
          <p:cNvCxnSpPr/>
          <p:nvPr/>
        </p:nvCxnSpPr>
        <p:spPr>
          <a:xfrm>
            <a:off x="985814" y="1756753"/>
            <a:ext cx="0" cy="3826924"/>
          </a:xfrm>
          <a:prstGeom prst="straightConnector1">
            <a:avLst/>
          </a:prstGeom>
          <a:noFill/>
          <a:ln w="539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572B82-AD12-4043-8126-016180344C9A}"/>
              </a:ext>
            </a:extLst>
          </p:cNvPr>
          <p:cNvSpPr txBox="1"/>
          <p:nvPr/>
        </p:nvSpPr>
        <p:spPr>
          <a:xfrm>
            <a:off x="1311127" y="2606746"/>
            <a:ext cx="153503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신규 회원 가입 반응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509E66-ABEF-4F5B-8E3A-73BFF65AC8EF}"/>
              </a:ext>
            </a:extLst>
          </p:cNvPr>
          <p:cNvSpPr/>
          <p:nvPr/>
        </p:nvSpPr>
        <p:spPr>
          <a:xfrm>
            <a:off x="4756146" y="2210405"/>
            <a:ext cx="2385580" cy="1969768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Background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쓰레드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일 마다 반복</a:t>
            </a:r>
            <a:endParaRPr lang="en-US" altLang="ko-KR" sz="140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C0DDDA-39C1-4F91-8543-86759C56106E}"/>
              </a:ext>
            </a:extLst>
          </p:cNvPr>
          <p:cNvSpPr/>
          <p:nvPr/>
        </p:nvSpPr>
        <p:spPr>
          <a:xfrm>
            <a:off x="5206437" y="3222957"/>
            <a:ext cx="1163421" cy="646329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채널 분석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알고리즘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ED349F7-A609-4892-AB4D-2B3EEAB72BBC}"/>
              </a:ext>
            </a:extLst>
          </p:cNvPr>
          <p:cNvSpPr/>
          <p:nvPr/>
        </p:nvSpPr>
        <p:spPr>
          <a:xfrm>
            <a:off x="5001466" y="2829795"/>
            <a:ext cx="1563555" cy="289439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전체 가입자 채널 리스트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07BA682-0396-4CAC-B2C0-53CADFDB9412}"/>
              </a:ext>
            </a:extLst>
          </p:cNvPr>
          <p:cNvSpPr/>
          <p:nvPr/>
        </p:nvSpPr>
        <p:spPr>
          <a:xfrm>
            <a:off x="1496933" y="3345414"/>
            <a:ext cx="1163421" cy="646329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채널 분석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알고리즘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F12C2A7-B6B5-42A0-8CE0-6744590E9774}"/>
              </a:ext>
            </a:extLst>
          </p:cNvPr>
          <p:cNvSpPr/>
          <p:nvPr/>
        </p:nvSpPr>
        <p:spPr>
          <a:xfrm>
            <a:off x="1345849" y="2926983"/>
            <a:ext cx="1563555" cy="289439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신규 회원 채널 링크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6D64E8D-2E4D-41FA-BA48-12347D3C05CA}"/>
              </a:ext>
            </a:extLst>
          </p:cNvPr>
          <p:cNvSpPr/>
          <p:nvPr/>
        </p:nvSpPr>
        <p:spPr>
          <a:xfrm>
            <a:off x="1237306" y="4819807"/>
            <a:ext cx="2288730" cy="276997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세부 정보 및 분석 결과 데이터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4B6283-528B-4AA3-8AFC-80B7BB109BE2}"/>
              </a:ext>
            </a:extLst>
          </p:cNvPr>
          <p:cNvSpPr/>
          <p:nvPr/>
        </p:nvSpPr>
        <p:spPr>
          <a:xfrm>
            <a:off x="4804571" y="4522566"/>
            <a:ext cx="2288730" cy="276997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세부 정보 및 분석 결과 데이터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4E1096E-3F02-4315-9431-813387533F96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2381671" y="4210951"/>
            <a:ext cx="0" cy="60885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84E9B89-E4E7-45C7-9944-68D988616D74}"/>
              </a:ext>
            </a:extLst>
          </p:cNvPr>
          <p:cNvCxnSpPr>
            <a:cxnSpLocks/>
            <a:stCxn id="44" idx="2"/>
            <a:endCxn id="55" idx="0"/>
          </p:cNvCxnSpPr>
          <p:nvPr/>
        </p:nvCxnSpPr>
        <p:spPr>
          <a:xfrm>
            <a:off x="5948936" y="4180173"/>
            <a:ext cx="0" cy="342393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EE7DE08-33C1-4FB4-A421-2B73F26A9E06}"/>
              </a:ext>
            </a:extLst>
          </p:cNvPr>
          <p:cNvSpPr/>
          <p:nvPr/>
        </p:nvSpPr>
        <p:spPr>
          <a:xfrm>
            <a:off x="7704638" y="1463626"/>
            <a:ext cx="3997736" cy="1661991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 err="1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Usercycle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두 가지 업무를 담당합니다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가입자를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감지하고 가입자의 채널 정보를 즉시 분석하여 데이터베이스에 저장하는 업무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가입되어 있는 가입자들의 정보를 하루에 한 번씩 업데이트해주는 업무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D29A19F-5428-4392-B23F-087BCD26F267}"/>
              </a:ext>
            </a:extLst>
          </p:cNvPr>
          <p:cNvSpPr/>
          <p:nvPr/>
        </p:nvSpPr>
        <p:spPr>
          <a:xfrm>
            <a:off x="8036600" y="4681308"/>
            <a:ext cx="1869600" cy="57888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Database</a:t>
            </a:r>
            <a:endParaRPr kumimoji="0" lang="ko-KR" altLang="en-US" sz="2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0C49420-6944-42E3-95A8-A89F2476B2C4}"/>
              </a:ext>
            </a:extLst>
          </p:cNvPr>
          <p:cNvCxnSpPr>
            <a:cxnSpLocks/>
            <a:stCxn id="54" idx="3"/>
            <a:endCxn id="59" idx="1"/>
          </p:cNvCxnSpPr>
          <p:nvPr/>
        </p:nvCxnSpPr>
        <p:spPr>
          <a:xfrm>
            <a:off x="3526036" y="4958306"/>
            <a:ext cx="4510564" cy="12442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D28599E-E13E-4A8B-9802-375BDA03EA2E}"/>
              </a:ext>
            </a:extLst>
          </p:cNvPr>
          <p:cNvCxnSpPr>
            <a:cxnSpLocks/>
          </p:cNvCxnSpPr>
          <p:nvPr/>
        </p:nvCxnSpPr>
        <p:spPr>
          <a:xfrm flipV="1">
            <a:off x="5978460" y="4799564"/>
            <a:ext cx="0" cy="171184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1319620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2DBB8C9-BE30-474F-AF78-1B0560C3AA69}"/>
              </a:ext>
            </a:extLst>
          </p:cNvPr>
          <p:cNvSpPr/>
          <p:nvPr/>
        </p:nvSpPr>
        <p:spPr>
          <a:xfrm>
            <a:off x="1714023" y="1164980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유튜브 채널 링크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D92D87D3-A6AC-498D-9F0C-555F31643F20}"/>
              </a:ext>
            </a:extLst>
          </p:cNvPr>
          <p:cNvSpPr/>
          <p:nvPr/>
        </p:nvSpPr>
        <p:spPr>
          <a:xfrm>
            <a:off x="1307415" y="1726504"/>
            <a:ext cx="560297" cy="4421167"/>
          </a:xfrm>
          <a:prstGeom prst="leftBrace">
            <a:avLst>
              <a:gd name="adj1" fmla="val 0"/>
              <a:gd name="adj2" fmla="val 49120"/>
            </a:avLst>
          </a:prstGeom>
          <a:ln w="19050">
            <a:solidFill>
              <a:schemeClr val="bg1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C0DDDA-39C1-4F91-8543-86759C56106E}"/>
              </a:ext>
            </a:extLst>
          </p:cNvPr>
          <p:cNvSpPr/>
          <p:nvPr/>
        </p:nvSpPr>
        <p:spPr>
          <a:xfrm>
            <a:off x="265814" y="1726504"/>
            <a:ext cx="1163421" cy="646329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채널 분석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알고리즘</a:t>
            </a: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CF4C79F5-270A-4414-91FD-EA5733C38192}"/>
              </a:ext>
            </a:extLst>
          </p:cNvPr>
          <p:cNvSpPr/>
          <p:nvPr/>
        </p:nvSpPr>
        <p:spPr>
          <a:xfrm rot="10800000">
            <a:off x="10428705" y="1726504"/>
            <a:ext cx="560297" cy="4421167"/>
          </a:xfrm>
          <a:prstGeom prst="leftBrace">
            <a:avLst>
              <a:gd name="adj1" fmla="val 0"/>
              <a:gd name="adj2" fmla="val 49120"/>
            </a:avLst>
          </a:prstGeom>
          <a:ln w="19050">
            <a:solidFill>
              <a:schemeClr val="bg1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CD7EB55-4D26-498E-88C5-88547BC4D21F}"/>
              </a:ext>
            </a:extLst>
          </p:cNvPr>
          <p:cNvSpPr/>
          <p:nvPr/>
        </p:nvSpPr>
        <p:spPr>
          <a:xfrm>
            <a:off x="8949993" y="6244513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0960ADA-BA63-4345-AA32-85B284453DB1}"/>
              </a:ext>
            </a:extLst>
          </p:cNvPr>
          <p:cNvSpPr/>
          <p:nvPr/>
        </p:nvSpPr>
        <p:spPr>
          <a:xfrm>
            <a:off x="2073499" y="2595396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정보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D6FBD-F03F-4CF1-A8DA-33F6AD0C2407}"/>
              </a:ext>
            </a:extLst>
          </p:cNvPr>
          <p:cNvSpPr/>
          <p:nvPr/>
        </p:nvSpPr>
        <p:spPr>
          <a:xfrm>
            <a:off x="2073499" y="1952392"/>
            <a:ext cx="1506038" cy="338552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채널 정보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1EE428-9D83-463D-802A-609C74A3E102}"/>
              </a:ext>
            </a:extLst>
          </p:cNvPr>
          <p:cNvCxnSpPr>
            <a:cxnSpLocks/>
          </p:cNvCxnSpPr>
          <p:nvPr/>
        </p:nvCxnSpPr>
        <p:spPr>
          <a:xfrm>
            <a:off x="2227634" y="1539548"/>
            <a:ext cx="0" cy="415712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4C18E2-99B2-4600-824E-0E7B2A790513}"/>
              </a:ext>
            </a:extLst>
          </p:cNvPr>
          <p:cNvCxnSpPr>
            <a:cxnSpLocks/>
          </p:cNvCxnSpPr>
          <p:nvPr/>
        </p:nvCxnSpPr>
        <p:spPr>
          <a:xfrm>
            <a:off x="3119336" y="2298783"/>
            <a:ext cx="0" cy="296613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0A30C9-D23C-436E-BDF3-A1B8DAE05EAC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48970" y="2782680"/>
            <a:ext cx="4006698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D05A69-15A2-4229-A72C-EFCFB12880FE}"/>
              </a:ext>
            </a:extLst>
          </p:cNvPr>
          <p:cNvSpPr/>
          <p:nvPr/>
        </p:nvSpPr>
        <p:spPr>
          <a:xfrm>
            <a:off x="7655668" y="2437333"/>
            <a:ext cx="2722291" cy="646329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채널명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 개수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구독자 수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링크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배너 이미지 링크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프로필 이미지 링크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채널 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SNS 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리스트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채널 설명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 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총 조회수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9A0A59E-DA98-4385-8FCB-65833489EC4B}"/>
              </a:ext>
            </a:extLst>
          </p:cNvPr>
          <p:cNvCxnSpPr>
            <a:cxnSpLocks/>
          </p:cNvCxnSpPr>
          <p:nvPr/>
        </p:nvCxnSpPr>
        <p:spPr>
          <a:xfrm>
            <a:off x="3132306" y="2969964"/>
            <a:ext cx="0" cy="296613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FF5DA3-F5E6-4E8F-8CE3-24A10EB2BB6A}"/>
              </a:ext>
            </a:extLst>
          </p:cNvPr>
          <p:cNvSpPr txBox="1"/>
          <p:nvPr/>
        </p:nvSpPr>
        <p:spPr>
          <a:xfrm>
            <a:off x="5022385" y="2437333"/>
            <a:ext cx="127053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가공 결과물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6A24352-3C7C-490E-A708-9B5A1E452EFE}"/>
              </a:ext>
            </a:extLst>
          </p:cNvPr>
          <p:cNvSpPr/>
          <p:nvPr/>
        </p:nvSpPr>
        <p:spPr>
          <a:xfrm>
            <a:off x="2802867" y="3256849"/>
            <a:ext cx="1903774" cy="51077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인기 동영상 링크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채널 최신 동영상 링크 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D116D6-C190-4A0F-A18E-0B98659D8094}"/>
              </a:ext>
            </a:extLst>
          </p:cNvPr>
          <p:cNvSpPr/>
          <p:nvPr/>
        </p:nvSpPr>
        <p:spPr>
          <a:xfrm>
            <a:off x="3750316" y="4054524"/>
            <a:ext cx="1667989" cy="338552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정보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8FBDD6F-03C2-49E2-8A8F-1676561A80B1}"/>
              </a:ext>
            </a:extLst>
          </p:cNvPr>
          <p:cNvCxnSpPr>
            <a:cxnSpLocks/>
          </p:cNvCxnSpPr>
          <p:nvPr/>
        </p:nvCxnSpPr>
        <p:spPr>
          <a:xfrm>
            <a:off x="4186137" y="3767625"/>
            <a:ext cx="0" cy="296613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E258BED-85B7-4633-9851-5F7490E88203}"/>
              </a:ext>
            </a:extLst>
          </p:cNvPr>
          <p:cNvCxnSpPr>
            <a:cxnSpLocks/>
          </p:cNvCxnSpPr>
          <p:nvPr/>
        </p:nvCxnSpPr>
        <p:spPr>
          <a:xfrm>
            <a:off x="4824920" y="4393076"/>
            <a:ext cx="0" cy="296613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C5D9C45-1FD5-42CA-83CA-C283167827F4}"/>
              </a:ext>
            </a:extLst>
          </p:cNvPr>
          <p:cNvCxnSpPr>
            <a:cxnSpLocks/>
          </p:cNvCxnSpPr>
          <p:nvPr/>
        </p:nvCxnSpPr>
        <p:spPr>
          <a:xfrm>
            <a:off x="5418305" y="4228859"/>
            <a:ext cx="2237363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690CE4-0862-4872-83D6-8F42DB3E318B}"/>
              </a:ext>
            </a:extLst>
          </p:cNvPr>
          <p:cNvSpPr/>
          <p:nvPr/>
        </p:nvSpPr>
        <p:spPr>
          <a:xfrm>
            <a:off x="7655667" y="3996620"/>
            <a:ext cx="2722291" cy="461663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 제목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썸네일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 조회수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링크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시간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업로드 시간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53AEBA-C30F-4518-8EE8-17CEC991F928}"/>
              </a:ext>
            </a:extLst>
          </p:cNvPr>
          <p:cNvSpPr txBox="1"/>
          <p:nvPr/>
        </p:nvSpPr>
        <p:spPr>
          <a:xfrm>
            <a:off x="5854126" y="3890305"/>
            <a:ext cx="127053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가공 결과물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9D6F70B-0691-4472-BF5A-500E9FCD6198}"/>
              </a:ext>
            </a:extLst>
          </p:cNvPr>
          <p:cNvSpPr/>
          <p:nvPr/>
        </p:nvSpPr>
        <p:spPr>
          <a:xfrm>
            <a:off x="4373465" y="4696714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리스트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56DEE4A-DAB7-4D23-BD49-9F56233B775B}"/>
              </a:ext>
            </a:extLst>
          </p:cNvPr>
          <p:cNvCxnSpPr>
            <a:cxnSpLocks/>
          </p:cNvCxnSpPr>
          <p:nvPr/>
        </p:nvCxnSpPr>
        <p:spPr>
          <a:xfrm>
            <a:off x="5522069" y="5071282"/>
            <a:ext cx="0" cy="296613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858BA2-69D7-4100-A80F-0C083990318C}"/>
              </a:ext>
            </a:extLst>
          </p:cNvPr>
          <p:cNvSpPr/>
          <p:nvPr/>
        </p:nvSpPr>
        <p:spPr>
          <a:xfrm>
            <a:off x="5130643" y="5373147"/>
            <a:ext cx="1358752" cy="338552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감정 분석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4CBA614-335C-4043-8C29-ED259C6C4585}"/>
              </a:ext>
            </a:extLst>
          </p:cNvPr>
          <p:cNvSpPr/>
          <p:nvPr/>
        </p:nvSpPr>
        <p:spPr>
          <a:xfrm>
            <a:off x="7655667" y="5407168"/>
            <a:ext cx="2722291" cy="276997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영상에 대한 댓글 감정 분석 통계 결과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44562DE-5788-47E5-94F4-A876F75F79FC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6489395" y="5542423"/>
            <a:ext cx="1166272" cy="3244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21D7380-3076-43C3-B516-C897DD9AE382}"/>
              </a:ext>
            </a:extLst>
          </p:cNvPr>
          <p:cNvSpPr txBox="1"/>
          <p:nvPr/>
        </p:nvSpPr>
        <p:spPr>
          <a:xfrm>
            <a:off x="6462090" y="5191003"/>
            <a:ext cx="127053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차 가공 결과물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81F6BC8-5662-4019-870F-A22C9394AE32}"/>
              </a:ext>
            </a:extLst>
          </p:cNvPr>
          <p:cNvCxnSpPr>
            <a:cxnSpLocks/>
          </p:cNvCxnSpPr>
          <p:nvPr/>
        </p:nvCxnSpPr>
        <p:spPr>
          <a:xfrm>
            <a:off x="9737929" y="5684165"/>
            <a:ext cx="0" cy="56034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AA72D9D-6C73-4828-9355-D1A3426B0A33}"/>
              </a:ext>
            </a:extLst>
          </p:cNvPr>
          <p:cNvCxnSpPr/>
          <p:nvPr/>
        </p:nvCxnSpPr>
        <p:spPr>
          <a:xfrm flipV="1">
            <a:off x="9737728" y="4458283"/>
            <a:ext cx="0" cy="948885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06DDCFB-6765-49BE-A3D8-F71BCC0D585D}"/>
              </a:ext>
            </a:extLst>
          </p:cNvPr>
          <p:cNvCxnSpPr>
            <a:cxnSpLocks/>
          </p:cNvCxnSpPr>
          <p:nvPr/>
        </p:nvCxnSpPr>
        <p:spPr>
          <a:xfrm flipH="1" flipV="1">
            <a:off x="9734826" y="3074266"/>
            <a:ext cx="2902" cy="922354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8877353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808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벤치 마킹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new_vling_logo.png" descr="new_vling_logo.png">
            <a:extLst>
              <a:ext uri="{FF2B5EF4-FFF2-40B4-BE49-F238E27FC236}">
                <a16:creationId xmlns:a16="http://schemas.microsoft.com/office/drawing/2014/main" id="{84CCE1B1-1011-46F8-8781-1B335B21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46" y="419014"/>
            <a:ext cx="1216097" cy="36851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23">
            <a:extLst>
              <a:ext uri="{FF2B5EF4-FFF2-40B4-BE49-F238E27FC236}">
                <a16:creationId xmlns:a16="http://schemas.microsoft.com/office/drawing/2014/main" id="{F652A476-C948-487B-866D-E03444B63AA7}"/>
              </a:ext>
            </a:extLst>
          </p:cNvPr>
          <p:cNvSpPr txBox="1"/>
          <p:nvPr/>
        </p:nvSpPr>
        <p:spPr>
          <a:xfrm>
            <a:off x="3377781" y="6067332"/>
            <a:ext cx="2971324" cy="584775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검색 기능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AF2F0A-9CFC-48E1-881F-9725D6AA919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E54A44-51C7-4711-8B8D-4BBDE4551F9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17D1705-C428-4A6E-AC23-EC6EF27FB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3" b="1589"/>
          <a:stretch/>
        </p:blipFill>
        <p:spPr>
          <a:xfrm>
            <a:off x="1066780" y="1248541"/>
            <a:ext cx="7593327" cy="460881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F1D6EE-66D5-4A2A-8EDA-AB247814E364}"/>
              </a:ext>
            </a:extLst>
          </p:cNvPr>
          <p:cNvSpPr/>
          <p:nvPr/>
        </p:nvSpPr>
        <p:spPr>
          <a:xfrm>
            <a:off x="1786090" y="1824708"/>
            <a:ext cx="6112654" cy="305563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43ABE8-3F13-4AAD-87BE-08FB0B6CD32F}"/>
              </a:ext>
            </a:extLst>
          </p:cNvPr>
          <p:cNvSpPr>
            <a:spLocks/>
          </p:cNvSpPr>
          <p:nvPr/>
        </p:nvSpPr>
        <p:spPr>
          <a:xfrm>
            <a:off x="9078163" y="2648954"/>
            <a:ext cx="2660622" cy="3855693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810C3BFF-F4D2-443A-A43F-07F05F99C438}"/>
              </a:ext>
            </a:extLst>
          </p:cNvPr>
          <p:cNvSpPr txBox="1"/>
          <p:nvPr/>
        </p:nvSpPr>
        <p:spPr>
          <a:xfrm>
            <a:off x="9526511" y="6085762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트랜드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기능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83DC15-AF6B-4775-A156-6931809805D5}"/>
              </a:ext>
            </a:extLst>
          </p:cNvPr>
          <p:cNvSpPr/>
          <p:nvPr/>
        </p:nvSpPr>
        <p:spPr>
          <a:xfrm>
            <a:off x="9134121" y="2777214"/>
            <a:ext cx="1953492" cy="369330"/>
          </a:xfrm>
          <a:prstGeom prst="rect">
            <a:avLst/>
          </a:prstGeom>
          <a:solidFill>
            <a:schemeClr val="tx1"/>
          </a:solidFill>
          <a:ln w="31750" cap="flat">
            <a:solidFill>
              <a:srgbClr val="FFFF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벤치 마킹 상자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7AEACB9F-3D71-4478-A9CE-7E0516F97DEA}"/>
              </a:ext>
            </a:extLst>
          </p:cNvPr>
          <p:cNvSpPr txBox="1"/>
          <p:nvPr/>
        </p:nvSpPr>
        <p:spPr>
          <a:xfrm>
            <a:off x="9157732" y="5698000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별 최신 뉴스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932C7B23-8586-4F38-BA2E-DB6BE2D110F9}"/>
              </a:ext>
            </a:extLst>
          </p:cNvPr>
          <p:cNvSpPr txBox="1"/>
          <p:nvPr/>
        </p:nvSpPr>
        <p:spPr>
          <a:xfrm>
            <a:off x="10026193" y="5309725"/>
            <a:ext cx="1643213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 안내 서비스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DE4B1376-C36A-4C65-90B0-760637DDED81}"/>
              </a:ext>
            </a:extLst>
          </p:cNvPr>
          <p:cNvSpPr txBox="1"/>
          <p:nvPr/>
        </p:nvSpPr>
        <p:spPr>
          <a:xfrm rot="20621077">
            <a:off x="9152910" y="4939442"/>
            <a:ext cx="1643213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 검색 기능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060346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BFC2BE-D6E3-47C6-AAC2-C405EB40E9C1}"/>
              </a:ext>
            </a:extLst>
          </p:cNvPr>
          <p:cNvSpPr/>
          <p:nvPr/>
        </p:nvSpPr>
        <p:spPr>
          <a:xfrm>
            <a:off x="265813" y="1234652"/>
            <a:ext cx="161677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사용 라이브러리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6190D9-8112-4DC6-B934-E352449A70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526" b="44903"/>
          <a:stretch/>
        </p:blipFill>
        <p:spPr>
          <a:xfrm>
            <a:off x="265811" y="1748748"/>
            <a:ext cx="5096910" cy="38057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D2DC361-813A-4BE6-9CB7-6BD937B979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97" r="-4526"/>
          <a:stretch/>
        </p:blipFill>
        <p:spPr>
          <a:xfrm>
            <a:off x="5580188" y="1760073"/>
            <a:ext cx="4364244" cy="265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4071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32E10D-EDE5-427B-AE98-41844D05B5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60072"/>
            <a:ext cx="4879440" cy="41835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9E8B2A-C2A9-4A75-8AC2-53C5E4021D2B}"/>
              </a:ext>
            </a:extLst>
          </p:cNvPr>
          <p:cNvSpPr/>
          <p:nvPr/>
        </p:nvSpPr>
        <p:spPr>
          <a:xfrm>
            <a:off x="265813" y="1234652"/>
            <a:ext cx="233768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채널 정보 크롤링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(1/6)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1630820-602B-4EC4-81F6-32BAE500A1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8" y="1760072"/>
            <a:ext cx="4163265" cy="418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3927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D909A9-7B3F-4D9A-99B2-C6E93DFE6E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2" y="1719783"/>
            <a:ext cx="4102988" cy="4960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CDB621-C46E-49C6-88FC-2193BC6C2E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80" y="1719782"/>
            <a:ext cx="4102988" cy="496082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363C37-EFD5-450F-AB96-562C545D486D}"/>
              </a:ext>
            </a:extLst>
          </p:cNvPr>
          <p:cNvSpPr/>
          <p:nvPr/>
        </p:nvSpPr>
        <p:spPr>
          <a:xfrm>
            <a:off x="265813" y="1234652"/>
            <a:ext cx="233768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채널 정보 크롤링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(2/6)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5392129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BA90B-ABAC-4BF6-B4E9-129F5FB473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1" b="46082"/>
          <a:stretch/>
        </p:blipFill>
        <p:spPr>
          <a:xfrm>
            <a:off x="265812" y="1776957"/>
            <a:ext cx="5258688" cy="38463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545183-27F4-42BD-A60B-06B7CCB28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3"/>
          <a:stretch/>
        </p:blipFill>
        <p:spPr>
          <a:xfrm>
            <a:off x="5730314" y="1776957"/>
            <a:ext cx="5258688" cy="319570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8B859C-EE93-4E4D-B685-FAF84A70F6A5}"/>
              </a:ext>
            </a:extLst>
          </p:cNvPr>
          <p:cNvSpPr/>
          <p:nvPr/>
        </p:nvSpPr>
        <p:spPr>
          <a:xfrm>
            <a:off x="265813" y="1234652"/>
            <a:ext cx="233768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채널 정보 크롤링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(3/6)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956650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793B22-1B8B-44E3-AB17-293456397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8" y="1792601"/>
            <a:ext cx="4895722" cy="47687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F30484-FF00-4A84-80EF-6FAA675ED5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42" y="1792601"/>
            <a:ext cx="4156758" cy="47900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15DBC8-851E-4394-8FCC-7B6BB6728E60}"/>
              </a:ext>
            </a:extLst>
          </p:cNvPr>
          <p:cNvSpPr/>
          <p:nvPr/>
        </p:nvSpPr>
        <p:spPr>
          <a:xfrm>
            <a:off x="265813" y="1234652"/>
            <a:ext cx="233768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채널 정보 크롤링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(4/6)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4821119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88B6F2-097B-4423-8F3A-13BF8CC23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23" b="43703"/>
          <a:stretch/>
        </p:blipFill>
        <p:spPr>
          <a:xfrm>
            <a:off x="265812" y="1792601"/>
            <a:ext cx="5683124" cy="44525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6ED714-BCD9-47AF-A24D-0900298C76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7" r="2523"/>
          <a:stretch/>
        </p:blipFill>
        <p:spPr>
          <a:xfrm>
            <a:off x="6172178" y="1792601"/>
            <a:ext cx="5683124" cy="34564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DF5ECE-6728-4CC0-B86D-E48B6327B20B}"/>
              </a:ext>
            </a:extLst>
          </p:cNvPr>
          <p:cNvSpPr/>
          <p:nvPr/>
        </p:nvSpPr>
        <p:spPr>
          <a:xfrm>
            <a:off x="265813" y="1234652"/>
            <a:ext cx="233768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채널 정보 크롤링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(5/6)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1374297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FBF763-D594-4D23-BC11-D82086F77A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2" y="1792601"/>
            <a:ext cx="4738798" cy="4761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DBF36D-FA96-433B-B40A-7F42DF03531C}"/>
              </a:ext>
            </a:extLst>
          </p:cNvPr>
          <p:cNvSpPr/>
          <p:nvPr/>
        </p:nvSpPr>
        <p:spPr>
          <a:xfrm>
            <a:off x="265813" y="1234652"/>
            <a:ext cx="233768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채널 정보 크롤링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(6/6)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1335384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AD5F1B-904D-4107-A841-E7E6D966B4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" b="49436"/>
          <a:stretch/>
        </p:blipFill>
        <p:spPr>
          <a:xfrm>
            <a:off x="377697" y="1792601"/>
            <a:ext cx="5571239" cy="482085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8E6A30-AC3B-4AE0-AAC1-C8F2EE0E1790}"/>
              </a:ext>
            </a:extLst>
          </p:cNvPr>
          <p:cNvSpPr/>
          <p:nvPr/>
        </p:nvSpPr>
        <p:spPr>
          <a:xfrm>
            <a:off x="265813" y="1234652"/>
            <a:ext cx="191858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동영상 정보 크롤링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2733E6-FD27-47F7-863B-BD9C2E18F4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00" r="-4618"/>
          <a:stretch/>
        </p:blipFill>
        <p:spPr>
          <a:xfrm>
            <a:off x="6170308" y="1792601"/>
            <a:ext cx="5833402" cy="47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56989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24ADFB-B3BD-439C-BC0C-9FDB5840D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92601"/>
            <a:ext cx="5171472" cy="44338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BF2D18-09A0-43B1-AC3C-123BC41D79E0}"/>
              </a:ext>
            </a:extLst>
          </p:cNvPr>
          <p:cNvSpPr/>
          <p:nvPr/>
        </p:nvSpPr>
        <p:spPr>
          <a:xfrm>
            <a:off x="265813" y="1234652"/>
            <a:ext cx="156298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댓글 감정 분석</a:t>
            </a:r>
          </a:p>
        </p:txBody>
      </p:sp>
    </p:spTree>
    <p:extLst>
      <p:ext uri="{BB962C8B-B14F-4D97-AF65-F5344CB8AC3E}">
        <p14:creationId xmlns:p14="http://schemas.microsoft.com/office/powerpoint/2010/main" val="2780296233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738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Usercycle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381931-48EB-4828-84BE-965D7482315D}"/>
              </a:ext>
            </a:extLst>
          </p:cNvPr>
          <p:cNvSpPr/>
          <p:nvPr/>
        </p:nvSpPr>
        <p:spPr>
          <a:xfrm>
            <a:off x="265813" y="1234652"/>
            <a:ext cx="255520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메인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-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신규 회원가입 반응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EC2E2-8849-43AF-81DC-8E576E2621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03693"/>
            <a:ext cx="4575928" cy="499866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276C2C-0D0B-43F7-9CD8-F12F2FA2083D}"/>
              </a:ext>
            </a:extLst>
          </p:cNvPr>
          <p:cNvSpPr/>
          <p:nvPr/>
        </p:nvSpPr>
        <p:spPr>
          <a:xfrm>
            <a:off x="5565499" y="1234652"/>
            <a:ext cx="2897565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메인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–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전체 가입자 업데이트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E2764D-73F7-4C38-A331-987D163E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99" y="1703693"/>
            <a:ext cx="5191666" cy="47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718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808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벤치 마킹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F652A476-C948-487B-866D-E03444B63AA7}"/>
              </a:ext>
            </a:extLst>
          </p:cNvPr>
          <p:cNvSpPr txBox="1"/>
          <p:nvPr/>
        </p:nvSpPr>
        <p:spPr>
          <a:xfrm>
            <a:off x="2922154" y="5931480"/>
            <a:ext cx="3676646" cy="584775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채널 추천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F40CD06-A513-4843-9073-727B5EB503BB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670558-5ECC-4FEC-8DA6-8F831B5BCC06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405EEA4-CDC5-44E2-AE8C-F5FB3AAD83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" t="45091" r="27953" b="12511"/>
          <a:stretch/>
        </p:blipFill>
        <p:spPr>
          <a:xfrm>
            <a:off x="1128277" y="1344360"/>
            <a:ext cx="7264400" cy="4350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EE00A1-0229-4338-8ED2-BCA1EFA00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4" y="372742"/>
            <a:ext cx="1495425" cy="4857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0613F0-4115-4902-85D3-503E073E1D59}"/>
              </a:ext>
            </a:extLst>
          </p:cNvPr>
          <p:cNvSpPr>
            <a:spLocks/>
          </p:cNvSpPr>
          <p:nvPr/>
        </p:nvSpPr>
        <p:spPr>
          <a:xfrm>
            <a:off x="9078163" y="2648954"/>
            <a:ext cx="2660622" cy="3855693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C1BF4AC4-2883-4B2E-AD6A-FB8BAB0C8AE9}"/>
              </a:ext>
            </a:extLst>
          </p:cNvPr>
          <p:cNvSpPr txBox="1"/>
          <p:nvPr/>
        </p:nvSpPr>
        <p:spPr>
          <a:xfrm>
            <a:off x="9526511" y="6085762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트랜드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기능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6529E-7BE2-4152-B1AC-384147130AF6}"/>
              </a:ext>
            </a:extLst>
          </p:cNvPr>
          <p:cNvSpPr/>
          <p:nvPr/>
        </p:nvSpPr>
        <p:spPr>
          <a:xfrm>
            <a:off x="9134121" y="2777214"/>
            <a:ext cx="1953492" cy="369330"/>
          </a:xfrm>
          <a:prstGeom prst="rect">
            <a:avLst/>
          </a:prstGeom>
          <a:solidFill>
            <a:schemeClr val="tx1"/>
          </a:solidFill>
          <a:ln w="31750" cap="flat">
            <a:solidFill>
              <a:srgbClr val="FFFF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벤치 마킹 상자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035886F2-570A-48D0-B39C-4DA384F54F95}"/>
              </a:ext>
            </a:extLst>
          </p:cNvPr>
          <p:cNvSpPr txBox="1"/>
          <p:nvPr/>
        </p:nvSpPr>
        <p:spPr>
          <a:xfrm>
            <a:off x="9157732" y="5698000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별 최신 뉴스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C98FAA2-A46C-46E3-A826-8FB2E186AB83}"/>
              </a:ext>
            </a:extLst>
          </p:cNvPr>
          <p:cNvSpPr txBox="1"/>
          <p:nvPr/>
        </p:nvSpPr>
        <p:spPr>
          <a:xfrm>
            <a:off x="10026193" y="5309725"/>
            <a:ext cx="1643213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 안내 서비스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4DA9C019-30F1-4C3C-A202-02A7706E0348}"/>
              </a:ext>
            </a:extLst>
          </p:cNvPr>
          <p:cNvSpPr txBox="1"/>
          <p:nvPr/>
        </p:nvSpPr>
        <p:spPr>
          <a:xfrm>
            <a:off x="9152910" y="4910258"/>
            <a:ext cx="1643213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 검색 기능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2F4D05B3-1C20-42AA-9313-69C36A03786C}"/>
              </a:ext>
            </a:extLst>
          </p:cNvPr>
          <p:cNvSpPr txBox="1"/>
          <p:nvPr/>
        </p:nvSpPr>
        <p:spPr>
          <a:xfrm>
            <a:off x="9501502" y="4521745"/>
            <a:ext cx="2192912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유튜버 채널 추천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386178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261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Quick_Search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8E279-1498-4AB4-8F99-9C86D70E70B6}"/>
              </a:ext>
            </a:extLst>
          </p:cNvPr>
          <p:cNvSpPr/>
          <p:nvPr/>
        </p:nvSpPr>
        <p:spPr>
          <a:xfrm>
            <a:off x="389516" y="1387423"/>
            <a:ext cx="6925683" cy="369330"/>
          </a:xfrm>
          <a:prstGeom prst="rect">
            <a:avLst/>
          </a:prstGeom>
          <a:solidFill>
            <a:srgbClr val="F0A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2. Quick_Search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3E18DA-55A8-4AD3-AE20-32931AD52011}"/>
              </a:ext>
            </a:extLst>
          </p:cNvPr>
          <p:cNvCxnSpPr/>
          <p:nvPr/>
        </p:nvCxnSpPr>
        <p:spPr>
          <a:xfrm>
            <a:off x="985814" y="1756753"/>
            <a:ext cx="0" cy="3826924"/>
          </a:xfrm>
          <a:prstGeom prst="straightConnector1">
            <a:avLst/>
          </a:prstGeom>
          <a:noFill/>
          <a:ln w="539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4D8C05-E827-4C34-AE52-3986BB3F7298}"/>
              </a:ext>
            </a:extLst>
          </p:cNvPr>
          <p:cNvSpPr/>
          <p:nvPr/>
        </p:nvSpPr>
        <p:spPr>
          <a:xfrm>
            <a:off x="1091603" y="1945372"/>
            <a:ext cx="6223596" cy="3414568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소켓 통신 대기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B97DDD-4576-4B9C-9231-C712723ECAD6}"/>
              </a:ext>
            </a:extLst>
          </p:cNvPr>
          <p:cNvSpPr/>
          <p:nvPr/>
        </p:nvSpPr>
        <p:spPr>
          <a:xfrm>
            <a:off x="7646272" y="1341255"/>
            <a:ext cx="3997736" cy="830995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Quick_Search </a:t>
            </a:r>
            <a:r>
              <a:rPr lang="ko-KR" altLang="en-US" sz="16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메인 서버에 채널 정보를 빠르게 전달하기 위해 간단한 채널 정보를 소켓통신을 통해 전달하는 업무를 담당합니다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en-US" altLang="ko-KR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59F5A-1A93-4D2D-88F4-C01715F8DB5A}"/>
              </a:ext>
            </a:extLst>
          </p:cNvPr>
          <p:cNvSpPr/>
          <p:nvPr/>
        </p:nvSpPr>
        <p:spPr>
          <a:xfrm>
            <a:off x="9260938" y="2359037"/>
            <a:ext cx="2383070" cy="369330"/>
          </a:xfrm>
          <a:prstGeom prst="rect">
            <a:avLst/>
          </a:prstGeom>
          <a:solidFill>
            <a:srgbClr val="F0A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스프링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5E1FA1-8B07-4DD7-B60B-DCD9399757C3}"/>
              </a:ext>
            </a:extLst>
          </p:cNvPr>
          <p:cNvSpPr/>
          <p:nvPr/>
        </p:nvSpPr>
        <p:spPr>
          <a:xfrm>
            <a:off x="9260938" y="2915154"/>
            <a:ext cx="2383070" cy="2444786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C1897C0-BEBE-49AA-B3FC-BC1DCB3B03FC}"/>
              </a:ext>
            </a:extLst>
          </p:cNvPr>
          <p:cNvCxnSpPr>
            <a:cxnSpLocks/>
          </p:cNvCxnSpPr>
          <p:nvPr/>
        </p:nvCxnSpPr>
        <p:spPr>
          <a:xfrm flipH="1">
            <a:off x="6828817" y="3356612"/>
            <a:ext cx="2840478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093BFE5-8834-4AEA-933E-79F45CE88AE4}"/>
              </a:ext>
            </a:extLst>
          </p:cNvPr>
          <p:cNvSpPr/>
          <p:nvPr/>
        </p:nvSpPr>
        <p:spPr>
          <a:xfrm>
            <a:off x="9669296" y="3199228"/>
            <a:ext cx="1050586" cy="306465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키워드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115B57-7B0B-4DAE-B7C1-E1C108491E61}"/>
              </a:ext>
            </a:extLst>
          </p:cNvPr>
          <p:cNvSpPr/>
          <p:nvPr/>
        </p:nvSpPr>
        <p:spPr>
          <a:xfrm>
            <a:off x="5778231" y="3199227"/>
            <a:ext cx="1050586" cy="306465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키워드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9F56E6-225D-4F9C-8636-A2C6EBC4927F}"/>
              </a:ext>
            </a:extLst>
          </p:cNvPr>
          <p:cNvSpPr txBox="1"/>
          <p:nvPr/>
        </p:nvSpPr>
        <p:spPr>
          <a:xfrm>
            <a:off x="8783886" y="3378775"/>
            <a:ext cx="47705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인코딩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C42C9-7D7F-4CC7-ABCE-8DD3C8F54301}"/>
              </a:ext>
            </a:extLst>
          </p:cNvPr>
          <p:cNvSpPr txBox="1"/>
          <p:nvPr/>
        </p:nvSpPr>
        <p:spPr>
          <a:xfrm>
            <a:off x="6934605" y="3068423"/>
            <a:ext cx="34881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수신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BEA260-9ABE-4869-9DC9-B284B7830E60}"/>
              </a:ext>
            </a:extLst>
          </p:cNvPr>
          <p:cNvSpPr txBox="1"/>
          <p:nvPr/>
        </p:nvSpPr>
        <p:spPr>
          <a:xfrm>
            <a:off x="5857474" y="2915154"/>
            <a:ext cx="47705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디코딩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DB8CA3-6131-46E6-B7A4-37231D0F06BB}"/>
              </a:ext>
            </a:extLst>
          </p:cNvPr>
          <p:cNvSpPr txBox="1"/>
          <p:nvPr/>
        </p:nvSpPr>
        <p:spPr>
          <a:xfrm>
            <a:off x="8882354" y="3068423"/>
            <a:ext cx="34881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송</a:t>
            </a: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신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F531C1-58DF-4E3E-9F45-37C561A984BE}"/>
              </a:ext>
            </a:extLst>
          </p:cNvPr>
          <p:cNvSpPr/>
          <p:nvPr/>
        </p:nvSpPr>
        <p:spPr>
          <a:xfrm>
            <a:off x="3340604" y="3180535"/>
            <a:ext cx="1667989" cy="338552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정보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10C56B0-C834-49E1-A00B-1579EF5CC257}"/>
              </a:ext>
            </a:extLst>
          </p:cNvPr>
          <p:cNvCxnSpPr>
            <a:cxnSpLocks/>
            <a:stCxn id="22" idx="1"/>
            <a:endCxn id="29" idx="3"/>
          </p:cNvCxnSpPr>
          <p:nvPr/>
        </p:nvCxnSpPr>
        <p:spPr>
          <a:xfrm flipH="1" flipV="1">
            <a:off x="5008593" y="3349811"/>
            <a:ext cx="769638" cy="264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663C41A-7CA3-4B97-B39A-4631BF72AD3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174599" y="3519087"/>
            <a:ext cx="0" cy="416137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E4B21B-488C-4254-A0EA-919571AB7A85}"/>
              </a:ext>
            </a:extLst>
          </p:cNvPr>
          <p:cNvSpPr/>
          <p:nvPr/>
        </p:nvSpPr>
        <p:spPr>
          <a:xfrm>
            <a:off x="2286302" y="3935224"/>
            <a:ext cx="2722291" cy="646329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제목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영상 수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링크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배너 이미지 링크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프로필 이미지 링크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설명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생성일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체널 구독자수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6B8D84F-BA18-4B4E-9690-2E18B7DDF39D}"/>
              </a:ext>
            </a:extLst>
          </p:cNvPr>
          <p:cNvCxnSpPr>
            <a:cxnSpLocks/>
          </p:cNvCxnSpPr>
          <p:nvPr/>
        </p:nvCxnSpPr>
        <p:spPr>
          <a:xfrm>
            <a:off x="5008593" y="4258388"/>
            <a:ext cx="545901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095D0A7-DDB8-44EE-885A-E56F2A805246}"/>
              </a:ext>
            </a:extLst>
          </p:cNvPr>
          <p:cNvSpPr/>
          <p:nvPr/>
        </p:nvSpPr>
        <p:spPr>
          <a:xfrm>
            <a:off x="5554493" y="4105155"/>
            <a:ext cx="1628915" cy="306465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정보 문자열 변환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7758ACE-8961-4D7E-BD92-5E41627A8B0D}"/>
              </a:ext>
            </a:extLst>
          </p:cNvPr>
          <p:cNvCxnSpPr>
            <a:cxnSpLocks/>
          </p:cNvCxnSpPr>
          <p:nvPr/>
        </p:nvCxnSpPr>
        <p:spPr>
          <a:xfrm>
            <a:off x="7183408" y="4258388"/>
            <a:ext cx="2485887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6A42C9C-7BD9-46A8-8A07-EB190EAACDEF}"/>
              </a:ext>
            </a:extLst>
          </p:cNvPr>
          <p:cNvSpPr/>
          <p:nvPr/>
        </p:nvSpPr>
        <p:spPr>
          <a:xfrm>
            <a:off x="9669296" y="4097666"/>
            <a:ext cx="1050586" cy="306465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정보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C0EBAB-9D9A-4404-8A8C-C76E8689F2DF}"/>
              </a:ext>
            </a:extLst>
          </p:cNvPr>
          <p:cNvSpPr txBox="1"/>
          <p:nvPr/>
        </p:nvSpPr>
        <p:spPr>
          <a:xfrm>
            <a:off x="7311649" y="3996779"/>
            <a:ext cx="34881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송</a:t>
            </a: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신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08C735-9F8C-4A19-8A02-BD220AFFDA1E}"/>
              </a:ext>
            </a:extLst>
          </p:cNvPr>
          <p:cNvSpPr txBox="1"/>
          <p:nvPr/>
        </p:nvSpPr>
        <p:spPr>
          <a:xfrm>
            <a:off x="7283416" y="4288305"/>
            <a:ext cx="47705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인코딩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86819B-ACB9-4CC5-9027-9752999690C6}"/>
              </a:ext>
            </a:extLst>
          </p:cNvPr>
          <p:cNvSpPr txBox="1"/>
          <p:nvPr/>
        </p:nvSpPr>
        <p:spPr>
          <a:xfrm>
            <a:off x="9287361" y="3981842"/>
            <a:ext cx="34881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수신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57691A-D196-49BD-9701-294AFD6D344A}"/>
              </a:ext>
            </a:extLst>
          </p:cNvPr>
          <p:cNvSpPr txBox="1"/>
          <p:nvPr/>
        </p:nvSpPr>
        <p:spPr>
          <a:xfrm>
            <a:off x="9662595" y="3814665"/>
            <a:ext cx="47705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디코딩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0267220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261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Quick_Search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7D202-C1ED-49D1-8974-FA4A317497CC}"/>
              </a:ext>
            </a:extLst>
          </p:cNvPr>
          <p:cNvSpPr/>
          <p:nvPr/>
        </p:nvSpPr>
        <p:spPr>
          <a:xfrm>
            <a:off x="265813" y="1223232"/>
            <a:ext cx="104928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메인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844EBB-44A1-43BF-A730-B7A926B57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96976"/>
            <a:ext cx="9066874" cy="43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60048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261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Quick_Search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7D202-C1ED-49D1-8974-FA4A317497CC}"/>
              </a:ext>
            </a:extLst>
          </p:cNvPr>
          <p:cNvSpPr/>
          <p:nvPr/>
        </p:nvSpPr>
        <p:spPr>
          <a:xfrm>
            <a:off x="265813" y="1234652"/>
            <a:ext cx="161677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사용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F83768-D318-4209-BE6A-46DCE7183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92601"/>
            <a:ext cx="7806292" cy="32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88717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261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Quick_Search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7D202-C1ED-49D1-8974-FA4A317497CC}"/>
              </a:ext>
            </a:extLst>
          </p:cNvPr>
          <p:cNvSpPr/>
          <p:nvPr/>
        </p:nvSpPr>
        <p:spPr>
          <a:xfrm>
            <a:off x="265813" y="1234652"/>
            <a:ext cx="279488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소켓 바인더 함수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- python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533022-477C-4849-9FAB-69B4BE634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92601"/>
            <a:ext cx="6916037" cy="47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88389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261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Quick_Search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78B36F-78BF-48ED-890B-E4F60C56E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7"/>
          <a:stretch/>
        </p:blipFill>
        <p:spPr>
          <a:xfrm>
            <a:off x="272394" y="1792600"/>
            <a:ext cx="5261376" cy="498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FCB533-D913-4805-AECB-F67413C3E8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3"/>
          <a:stretch/>
        </p:blipFill>
        <p:spPr>
          <a:xfrm>
            <a:off x="6096000" y="1792600"/>
            <a:ext cx="5110545" cy="49822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068BFC3-9DFA-4AD7-BE37-E0CA604321D8}"/>
              </a:ext>
            </a:extLst>
          </p:cNvPr>
          <p:cNvSpPr/>
          <p:nvPr/>
        </p:nvSpPr>
        <p:spPr>
          <a:xfrm>
            <a:off x="265812" y="1234652"/>
            <a:ext cx="230593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소켓 바인더 함수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- java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7034489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261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Quick_Search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7D202-C1ED-49D1-8974-FA4A317497CC}"/>
              </a:ext>
            </a:extLst>
          </p:cNvPr>
          <p:cNvSpPr/>
          <p:nvPr/>
        </p:nvSpPr>
        <p:spPr>
          <a:xfrm>
            <a:off x="265812" y="1234652"/>
            <a:ext cx="230593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채널 </a:t>
            </a: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서칭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크롤링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D50133-B9FE-4183-9B14-C7FDF1BB33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61"/>
          <a:stretch/>
        </p:blipFill>
        <p:spPr>
          <a:xfrm>
            <a:off x="265812" y="1792601"/>
            <a:ext cx="5261376" cy="4982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661317-2A71-4D11-814D-E9D248E99D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9" b="45922"/>
          <a:stretch/>
        </p:blipFill>
        <p:spPr>
          <a:xfrm>
            <a:off x="6096000" y="1792601"/>
            <a:ext cx="5261376" cy="49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0689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261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Quick_Search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7D202-C1ED-49D1-8974-FA4A317497CC}"/>
              </a:ext>
            </a:extLst>
          </p:cNvPr>
          <p:cNvSpPr/>
          <p:nvPr/>
        </p:nvSpPr>
        <p:spPr>
          <a:xfrm>
            <a:off x="265812" y="1234652"/>
            <a:ext cx="230593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채널 서칭 크롤링 함수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C4B0706-9DE0-40D5-BCF5-D95611860C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78" b="19759"/>
          <a:stretch/>
        </p:blipFill>
        <p:spPr>
          <a:xfrm>
            <a:off x="265812" y="1792601"/>
            <a:ext cx="5261376" cy="48208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0F4532-F289-487C-8CCE-09E9EA7CAD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1" b="-712"/>
          <a:stretch/>
        </p:blipFill>
        <p:spPr>
          <a:xfrm>
            <a:off x="6096000" y="1792601"/>
            <a:ext cx="5261376" cy="377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40796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FBB7D2-6112-42AF-8162-76FA80E86BC1}"/>
              </a:ext>
            </a:extLst>
          </p:cNvPr>
          <p:cNvSpPr/>
          <p:nvPr/>
        </p:nvSpPr>
        <p:spPr>
          <a:xfrm>
            <a:off x="389516" y="1387423"/>
            <a:ext cx="6925683" cy="369330"/>
          </a:xfrm>
          <a:prstGeom prst="rect">
            <a:avLst/>
          </a:prstGeom>
          <a:solidFill>
            <a:srgbClr val="F0A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Channel_Search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CDEE23-C912-42DB-AD2A-D5BDB659F2C3}"/>
              </a:ext>
            </a:extLst>
          </p:cNvPr>
          <p:cNvCxnSpPr/>
          <p:nvPr/>
        </p:nvCxnSpPr>
        <p:spPr>
          <a:xfrm>
            <a:off x="985814" y="1756753"/>
            <a:ext cx="0" cy="3826924"/>
          </a:xfrm>
          <a:prstGeom prst="straightConnector1">
            <a:avLst/>
          </a:prstGeom>
          <a:noFill/>
          <a:ln w="539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FC64A2-C376-46BD-8801-89FAE9C1AAE5}"/>
              </a:ext>
            </a:extLst>
          </p:cNvPr>
          <p:cNvSpPr/>
          <p:nvPr/>
        </p:nvSpPr>
        <p:spPr>
          <a:xfrm>
            <a:off x="1091603" y="1945372"/>
            <a:ext cx="6223596" cy="3414568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소켓 통신 대기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04C3B4-9777-4B11-AF69-9E3E8467F78D}"/>
              </a:ext>
            </a:extLst>
          </p:cNvPr>
          <p:cNvSpPr/>
          <p:nvPr/>
        </p:nvSpPr>
        <p:spPr>
          <a:xfrm>
            <a:off x="7646272" y="1218145"/>
            <a:ext cx="3997736" cy="1077216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 err="1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Channel_Search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메인 서버에 채널 정보를 빠르게 전달하기 위해 간단한 채널 정보를 소켓통신을 통해 전달하는 업무를 담당합니다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en-US" altLang="ko-KR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C2BBB8-2A86-4B08-BA2B-C94AD163F42F}"/>
              </a:ext>
            </a:extLst>
          </p:cNvPr>
          <p:cNvSpPr/>
          <p:nvPr/>
        </p:nvSpPr>
        <p:spPr>
          <a:xfrm>
            <a:off x="9260938" y="2359037"/>
            <a:ext cx="2383070" cy="369330"/>
          </a:xfrm>
          <a:prstGeom prst="rect">
            <a:avLst/>
          </a:prstGeom>
          <a:solidFill>
            <a:srgbClr val="F0A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스프링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29795E-9FE5-4A19-8708-06684854A93E}"/>
              </a:ext>
            </a:extLst>
          </p:cNvPr>
          <p:cNvSpPr/>
          <p:nvPr/>
        </p:nvSpPr>
        <p:spPr>
          <a:xfrm>
            <a:off x="9260938" y="2915154"/>
            <a:ext cx="2383070" cy="2444786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클라이언트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4962C02-BF33-40E6-85FF-18F275814620}"/>
              </a:ext>
            </a:extLst>
          </p:cNvPr>
          <p:cNvCxnSpPr>
            <a:cxnSpLocks/>
          </p:cNvCxnSpPr>
          <p:nvPr/>
        </p:nvCxnSpPr>
        <p:spPr>
          <a:xfrm flipH="1">
            <a:off x="6828817" y="3356612"/>
            <a:ext cx="2840478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19A26AD-5058-42AF-BB68-92315D42DC61}"/>
              </a:ext>
            </a:extLst>
          </p:cNvPr>
          <p:cNvSpPr/>
          <p:nvPr/>
        </p:nvSpPr>
        <p:spPr>
          <a:xfrm>
            <a:off x="9669296" y="3199228"/>
            <a:ext cx="1050586" cy="306465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키워드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260C6DD-C70F-488B-A235-21EEA13D9397}"/>
              </a:ext>
            </a:extLst>
          </p:cNvPr>
          <p:cNvSpPr/>
          <p:nvPr/>
        </p:nvSpPr>
        <p:spPr>
          <a:xfrm>
            <a:off x="5778231" y="3199227"/>
            <a:ext cx="1050586" cy="306465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키워드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59067A-8A68-404C-9127-7B3E970DA8E5}"/>
              </a:ext>
            </a:extLst>
          </p:cNvPr>
          <p:cNvSpPr txBox="1"/>
          <p:nvPr/>
        </p:nvSpPr>
        <p:spPr>
          <a:xfrm>
            <a:off x="8783886" y="3378775"/>
            <a:ext cx="47705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인코딩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2E530F-2904-4C2A-97C6-69A4E86EDBFD}"/>
              </a:ext>
            </a:extLst>
          </p:cNvPr>
          <p:cNvSpPr txBox="1"/>
          <p:nvPr/>
        </p:nvSpPr>
        <p:spPr>
          <a:xfrm>
            <a:off x="6934605" y="3068423"/>
            <a:ext cx="34881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수신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285996-29EF-466E-AECF-9EBE915855BE}"/>
              </a:ext>
            </a:extLst>
          </p:cNvPr>
          <p:cNvSpPr txBox="1"/>
          <p:nvPr/>
        </p:nvSpPr>
        <p:spPr>
          <a:xfrm>
            <a:off x="5857474" y="2915154"/>
            <a:ext cx="47705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디코딩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68F64-79C1-4D25-A1EC-40C8FED78E72}"/>
              </a:ext>
            </a:extLst>
          </p:cNvPr>
          <p:cNvSpPr txBox="1"/>
          <p:nvPr/>
        </p:nvSpPr>
        <p:spPr>
          <a:xfrm>
            <a:off x="8882354" y="3068423"/>
            <a:ext cx="34881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송</a:t>
            </a: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신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501D1E-6D6D-45AF-B3DF-6805A538018E}"/>
              </a:ext>
            </a:extLst>
          </p:cNvPr>
          <p:cNvSpPr/>
          <p:nvPr/>
        </p:nvSpPr>
        <p:spPr>
          <a:xfrm>
            <a:off x="3340604" y="3180535"/>
            <a:ext cx="1667989" cy="338552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정보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EE5FA5C-06CE-465E-9E6D-D67434E75CED}"/>
              </a:ext>
            </a:extLst>
          </p:cNvPr>
          <p:cNvCxnSpPr>
            <a:cxnSpLocks/>
            <a:stCxn id="19" idx="1"/>
            <a:endCxn id="26" idx="3"/>
          </p:cNvCxnSpPr>
          <p:nvPr/>
        </p:nvCxnSpPr>
        <p:spPr>
          <a:xfrm flipH="1" flipV="1">
            <a:off x="5008593" y="3349811"/>
            <a:ext cx="769638" cy="264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61FF0A9-1B94-4317-8458-DE0C4BA28B3C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174599" y="3519087"/>
            <a:ext cx="0" cy="416137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E6283C-3BC3-4D32-A553-127CB21DAF90}"/>
              </a:ext>
            </a:extLst>
          </p:cNvPr>
          <p:cNvSpPr/>
          <p:nvPr/>
        </p:nvSpPr>
        <p:spPr>
          <a:xfrm>
            <a:off x="2286302" y="4119890"/>
            <a:ext cx="2722291" cy="276997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제목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링크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구독자수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F865A9-5913-4EEB-A40D-B674E61299EF}"/>
              </a:ext>
            </a:extLst>
          </p:cNvPr>
          <p:cNvCxnSpPr>
            <a:cxnSpLocks/>
          </p:cNvCxnSpPr>
          <p:nvPr/>
        </p:nvCxnSpPr>
        <p:spPr>
          <a:xfrm>
            <a:off x="5008593" y="4258388"/>
            <a:ext cx="545901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35157F4-6BB3-4BAD-A4DF-903C2E832658}"/>
              </a:ext>
            </a:extLst>
          </p:cNvPr>
          <p:cNvSpPr/>
          <p:nvPr/>
        </p:nvSpPr>
        <p:spPr>
          <a:xfrm>
            <a:off x="5554493" y="4105155"/>
            <a:ext cx="1628915" cy="306465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정보 문자열 변환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C07FB36-F50B-408A-8A4B-4193ED292C50}"/>
              </a:ext>
            </a:extLst>
          </p:cNvPr>
          <p:cNvCxnSpPr>
            <a:cxnSpLocks/>
          </p:cNvCxnSpPr>
          <p:nvPr/>
        </p:nvCxnSpPr>
        <p:spPr>
          <a:xfrm>
            <a:off x="7183408" y="4258388"/>
            <a:ext cx="2485887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EDECEE6-6657-4736-9F2C-71CD5D9F7B50}"/>
              </a:ext>
            </a:extLst>
          </p:cNvPr>
          <p:cNvSpPr/>
          <p:nvPr/>
        </p:nvSpPr>
        <p:spPr>
          <a:xfrm>
            <a:off x="9669296" y="4097666"/>
            <a:ext cx="1050586" cy="306465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정보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CF82A-3E89-487C-80A4-355471092CE9}"/>
              </a:ext>
            </a:extLst>
          </p:cNvPr>
          <p:cNvSpPr txBox="1"/>
          <p:nvPr/>
        </p:nvSpPr>
        <p:spPr>
          <a:xfrm>
            <a:off x="7311649" y="3996779"/>
            <a:ext cx="34881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송</a:t>
            </a: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신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8626B2-382D-4AAA-8634-B7AB6397BCE1}"/>
              </a:ext>
            </a:extLst>
          </p:cNvPr>
          <p:cNvSpPr txBox="1"/>
          <p:nvPr/>
        </p:nvSpPr>
        <p:spPr>
          <a:xfrm>
            <a:off x="7283416" y="4288305"/>
            <a:ext cx="47705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인코딩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A95FB4-9620-4D36-A8B4-48A23BCDEF4A}"/>
              </a:ext>
            </a:extLst>
          </p:cNvPr>
          <p:cNvSpPr txBox="1"/>
          <p:nvPr/>
        </p:nvSpPr>
        <p:spPr>
          <a:xfrm>
            <a:off x="9287361" y="3981842"/>
            <a:ext cx="34881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수신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53BE8A-0C69-49D4-8394-7D6C0118FA56}"/>
              </a:ext>
            </a:extLst>
          </p:cNvPr>
          <p:cNvSpPr txBox="1"/>
          <p:nvPr/>
        </p:nvSpPr>
        <p:spPr>
          <a:xfrm>
            <a:off x="9662595" y="3814665"/>
            <a:ext cx="47705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디코딩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5479901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591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en-US" altLang="ko-KR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Channel_Search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54D607-EC6A-40B5-93F7-617B8DC063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11" y="1668480"/>
            <a:ext cx="6025684" cy="35784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DB559A-C946-4F3C-AC48-9F7C9E73F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68480"/>
            <a:ext cx="4608634" cy="32926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C3A1DB-1101-4E4E-96BF-E837CCAB04D5}"/>
              </a:ext>
            </a:extLst>
          </p:cNvPr>
          <p:cNvSpPr/>
          <p:nvPr/>
        </p:nvSpPr>
        <p:spPr>
          <a:xfrm>
            <a:off x="265813" y="1234652"/>
            <a:ext cx="1779804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사용 라이브러리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F80D51-EB80-4F19-9C3B-8635A0471B40}"/>
              </a:ext>
            </a:extLst>
          </p:cNvPr>
          <p:cNvSpPr/>
          <p:nvPr/>
        </p:nvSpPr>
        <p:spPr>
          <a:xfrm>
            <a:off x="5200111" y="1234652"/>
            <a:ext cx="287866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채널 정보 </a:t>
            </a: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크롤링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함수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(1/3)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2559099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591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en-US" altLang="ko-KR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Channel_Search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21AFB0-91E1-459A-A064-06DBD669F9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55"/>
          <a:stretch/>
        </p:blipFill>
        <p:spPr>
          <a:xfrm>
            <a:off x="265814" y="1675195"/>
            <a:ext cx="6291034" cy="47633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22A811-3C23-437C-A428-D73B591D9ED1}"/>
              </a:ext>
            </a:extLst>
          </p:cNvPr>
          <p:cNvSpPr/>
          <p:nvPr/>
        </p:nvSpPr>
        <p:spPr>
          <a:xfrm>
            <a:off x="265814" y="3806529"/>
            <a:ext cx="6291034" cy="262526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1AA579B-AD0C-44B4-AC30-E58A0F67A527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6556848" y="3644189"/>
            <a:ext cx="621726" cy="147497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D7D8BB-F1F7-423C-AF97-02FECCEF3A0C}"/>
              </a:ext>
            </a:extLst>
          </p:cNvPr>
          <p:cNvSpPr txBox="1"/>
          <p:nvPr/>
        </p:nvSpPr>
        <p:spPr>
          <a:xfrm>
            <a:off x="7178574" y="3105581"/>
            <a:ext cx="4608634" cy="1077216"/>
          </a:xfrm>
          <a:prstGeom prst="rect">
            <a:avLst/>
          </a:prstGeom>
          <a:solidFill>
            <a:srgbClr val="AED7E8"/>
          </a:solidFill>
          <a:ln w="12700" cap="flat">
            <a:solidFill>
              <a:srgbClr val="AED7E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ChannelSearch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데이터 수집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원하는 형식으로 정제 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0647C-12A8-4590-9914-114BA514AFED}"/>
              </a:ext>
            </a:extLst>
          </p:cNvPr>
          <p:cNvSpPr/>
          <p:nvPr/>
        </p:nvSpPr>
        <p:spPr>
          <a:xfrm>
            <a:off x="265813" y="1234652"/>
            <a:ext cx="278847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채널 정보 </a:t>
            </a: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크롤링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함수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(2/3)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961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808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벤치 마킹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data_symbol_logo_buddy_buddy.jpeg" descr="data_symbol_logo_buddy_buddy.jpeg">
            <a:extLst>
              <a:ext uri="{FF2B5EF4-FFF2-40B4-BE49-F238E27FC236}">
                <a16:creationId xmlns:a16="http://schemas.microsoft.com/office/drawing/2014/main" id="{77D02438-3A27-4A04-8F39-1FDE7F26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18" y="400187"/>
            <a:ext cx="990292" cy="391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212B104D54320BFC03.png" descr="212B104D54320BFC03.png">
            <a:extLst>
              <a:ext uri="{FF2B5EF4-FFF2-40B4-BE49-F238E27FC236}">
                <a16:creationId xmlns:a16="http://schemas.microsoft.com/office/drawing/2014/main" id="{6B4BB56A-D652-4CD8-B513-0F12F09ED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176" y="343699"/>
            <a:ext cx="487375" cy="487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09F46A-B8A5-476D-A964-CDAE5D6D1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63" y="1264595"/>
            <a:ext cx="3894044" cy="2480101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FD38E1-490E-4B28-82E8-54319C4AB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38" y="1333351"/>
            <a:ext cx="4413339" cy="3838493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  <p:sp>
        <p:nvSpPr>
          <p:cNvPr id="13" name="TextBox 23">
            <a:extLst>
              <a:ext uri="{FF2B5EF4-FFF2-40B4-BE49-F238E27FC236}">
                <a16:creationId xmlns:a16="http://schemas.microsoft.com/office/drawing/2014/main" id="{2FC0ED20-424C-446A-839B-B6FFE1C017CD}"/>
              </a:ext>
            </a:extLst>
          </p:cNvPr>
          <p:cNvSpPr txBox="1"/>
          <p:nvPr/>
        </p:nvSpPr>
        <p:spPr>
          <a:xfrm>
            <a:off x="749440" y="5593405"/>
            <a:ext cx="6023442" cy="584775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채팅 및 커뮤니티 관리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단체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채팅방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701D48-28DF-4E8A-ABA7-711BBD94E85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606A9B3-9FEF-437D-96D8-6660B1DD01BF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D6753D-AEF4-4AB6-A3DF-A2AEE886DCE7}"/>
              </a:ext>
            </a:extLst>
          </p:cNvPr>
          <p:cNvSpPr>
            <a:spLocks/>
          </p:cNvSpPr>
          <p:nvPr/>
        </p:nvSpPr>
        <p:spPr>
          <a:xfrm>
            <a:off x="9078163" y="2648954"/>
            <a:ext cx="2660622" cy="3855693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A55BE470-3AB9-42CA-8D3B-234AC7D17996}"/>
              </a:ext>
            </a:extLst>
          </p:cNvPr>
          <p:cNvSpPr txBox="1"/>
          <p:nvPr/>
        </p:nvSpPr>
        <p:spPr>
          <a:xfrm>
            <a:off x="9526511" y="6085762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트랜드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기능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1AA706-2732-4348-B70E-5EB4726DD45B}"/>
              </a:ext>
            </a:extLst>
          </p:cNvPr>
          <p:cNvSpPr/>
          <p:nvPr/>
        </p:nvSpPr>
        <p:spPr>
          <a:xfrm>
            <a:off x="9134121" y="2777214"/>
            <a:ext cx="1953492" cy="369330"/>
          </a:xfrm>
          <a:prstGeom prst="rect">
            <a:avLst/>
          </a:prstGeom>
          <a:solidFill>
            <a:schemeClr val="tx1"/>
          </a:solidFill>
          <a:ln w="31750" cap="flat">
            <a:solidFill>
              <a:srgbClr val="FFFF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벤치 마킹 상자</a:t>
            </a: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55BBC25F-31AC-43B6-AC0E-F2171283C821}"/>
              </a:ext>
            </a:extLst>
          </p:cNvPr>
          <p:cNvSpPr txBox="1"/>
          <p:nvPr/>
        </p:nvSpPr>
        <p:spPr>
          <a:xfrm>
            <a:off x="9157732" y="5698000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별 최신 뉴스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1D4A21FE-E6FD-4E7A-90E9-5DCC28C2FD9E}"/>
              </a:ext>
            </a:extLst>
          </p:cNvPr>
          <p:cNvSpPr txBox="1"/>
          <p:nvPr/>
        </p:nvSpPr>
        <p:spPr>
          <a:xfrm>
            <a:off x="10026193" y="5309725"/>
            <a:ext cx="1643213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 안내 서비스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83D255D7-035D-4F06-8242-974CDAD84B49}"/>
              </a:ext>
            </a:extLst>
          </p:cNvPr>
          <p:cNvSpPr txBox="1"/>
          <p:nvPr/>
        </p:nvSpPr>
        <p:spPr>
          <a:xfrm>
            <a:off x="9152910" y="4910258"/>
            <a:ext cx="1643213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 검색 기능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12890D8-90EF-46A0-BDE4-263DF4488065}"/>
              </a:ext>
            </a:extLst>
          </p:cNvPr>
          <p:cNvSpPr txBox="1"/>
          <p:nvPr/>
        </p:nvSpPr>
        <p:spPr>
          <a:xfrm>
            <a:off x="9501502" y="4521745"/>
            <a:ext cx="2192912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유튜버 채널 추천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604E4B7-5EBF-4769-BC89-1958FB4BC515}"/>
              </a:ext>
            </a:extLst>
          </p:cNvPr>
          <p:cNvSpPr txBox="1"/>
          <p:nvPr/>
        </p:nvSpPr>
        <p:spPr>
          <a:xfrm>
            <a:off x="9223575" y="3843803"/>
            <a:ext cx="2192912" cy="646331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채팅 및 커뮤니티 관리 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단체 채팅방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748876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591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en-US" altLang="ko-KR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Channel_Search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C2978-D731-4B3D-89E1-82F0BD352C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01"/>
          <a:stretch/>
        </p:blipFill>
        <p:spPr>
          <a:xfrm>
            <a:off x="265814" y="1668481"/>
            <a:ext cx="6025684" cy="480837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23F5AA0-EB3B-413A-B735-3848434CFF66}"/>
              </a:ext>
            </a:extLst>
          </p:cNvPr>
          <p:cNvCxnSpPr>
            <a:cxnSpLocks/>
          </p:cNvCxnSpPr>
          <p:nvPr/>
        </p:nvCxnSpPr>
        <p:spPr>
          <a:xfrm>
            <a:off x="6301731" y="2344366"/>
            <a:ext cx="50000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17011C-7A51-423C-B3A8-EC37749630A7}"/>
              </a:ext>
            </a:extLst>
          </p:cNvPr>
          <p:cNvSpPr txBox="1"/>
          <p:nvPr/>
        </p:nvSpPr>
        <p:spPr>
          <a:xfrm>
            <a:off x="6899009" y="1953385"/>
            <a:ext cx="4608634" cy="2062101"/>
          </a:xfrm>
          <a:prstGeom prst="rect">
            <a:avLst/>
          </a:prstGeom>
          <a:solidFill>
            <a:srgbClr val="AED7E8"/>
          </a:solidFill>
          <a:ln w="12700" cap="flat">
            <a:solidFill>
              <a:srgbClr val="AED7E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binder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접속 상태에서 데이터를 받을 수 있도록 대기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   - 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접속이 끊기면 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except 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처리</a:t>
            </a:r>
            <a:endParaRPr kumimoji="0" lang="en-US" altLang="ko-KR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데이터가 들어오면 디코딩 처리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디코딩 처리한 데이터로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ChannelSearch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메소드 실행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4. 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값 인코딩 후 클라이언트에 전송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B8E5A9-736E-4DA0-BAD3-02BA3BD36AAD}"/>
              </a:ext>
            </a:extLst>
          </p:cNvPr>
          <p:cNvSpPr/>
          <p:nvPr/>
        </p:nvSpPr>
        <p:spPr>
          <a:xfrm>
            <a:off x="255581" y="1953385"/>
            <a:ext cx="6018759" cy="4534909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64B140-0D7A-45F1-B52D-4D95BA0EB07B}"/>
              </a:ext>
            </a:extLst>
          </p:cNvPr>
          <p:cNvSpPr/>
          <p:nvPr/>
        </p:nvSpPr>
        <p:spPr>
          <a:xfrm>
            <a:off x="265813" y="1234652"/>
            <a:ext cx="278847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채널 정보 </a:t>
            </a: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크롤링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함수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(3/3)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952279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8E279-1498-4AB4-8F99-9C86D70E70B6}"/>
              </a:ext>
            </a:extLst>
          </p:cNvPr>
          <p:cNvSpPr/>
          <p:nvPr/>
        </p:nvSpPr>
        <p:spPr>
          <a:xfrm>
            <a:off x="389516" y="1387423"/>
            <a:ext cx="6925683" cy="369330"/>
          </a:xfrm>
          <a:prstGeom prst="rect">
            <a:avLst/>
          </a:prstGeom>
          <a:solidFill>
            <a:srgbClr val="F0A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4. Category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3E18DA-55A8-4AD3-AE20-32931AD52011}"/>
              </a:ext>
            </a:extLst>
          </p:cNvPr>
          <p:cNvCxnSpPr/>
          <p:nvPr/>
        </p:nvCxnSpPr>
        <p:spPr>
          <a:xfrm>
            <a:off x="985814" y="1756753"/>
            <a:ext cx="0" cy="3826924"/>
          </a:xfrm>
          <a:prstGeom prst="straightConnector1">
            <a:avLst/>
          </a:prstGeom>
          <a:noFill/>
          <a:ln w="539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589F8E-1C07-4E2D-8A9D-4D0C3B6349E9}"/>
              </a:ext>
            </a:extLst>
          </p:cNvPr>
          <p:cNvSpPr/>
          <p:nvPr/>
        </p:nvSpPr>
        <p:spPr>
          <a:xfrm>
            <a:off x="389516" y="1387423"/>
            <a:ext cx="6925683" cy="369330"/>
          </a:xfrm>
          <a:prstGeom prst="rect">
            <a:avLst/>
          </a:prstGeom>
          <a:solidFill>
            <a:srgbClr val="F0A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Category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29AB630-484B-4664-A1D6-3D09CFED8521}"/>
              </a:ext>
            </a:extLst>
          </p:cNvPr>
          <p:cNvCxnSpPr/>
          <p:nvPr/>
        </p:nvCxnSpPr>
        <p:spPr>
          <a:xfrm>
            <a:off x="985814" y="1756753"/>
            <a:ext cx="0" cy="3826924"/>
          </a:xfrm>
          <a:prstGeom prst="straightConnector1">
            <a:avLst/>
          </a:prstGeom>
          <a:noFill/>
          <a:ln w="539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5EEFBA-F177-40B1-BD34-CB42DB6492DB}"/>
              </a:ext>
            </a:extLst>
          </p:cNvPr>
          <p:cNvSpPr/>
          <p:nvPr/>
        </p:nvSpPr>
        <p:spPr>
          <a:xfrm>
            <a:off x="1091604" y="1945372"/>
            <a:ext cx="2321068" cy="3414568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C73749-03E1-4B5C-9147-EE12AB1DF85A}"/>
              </a:ext>
            </a:extLst>
          </p:cNvPr>
          <p:cNvSpPr/>
          <p:nvPr/>
        </p:nvSpPr>
        <p:spPr>
          <a:xfrm>
            <a:off x="8882741" y="1905493"/>
            <a:ext cx="3252138" cy="3416318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Category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서버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에서는 세가지 업무를 담당합니다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유튜브 알고리즘을 이용한 카테고리별 상위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채널을 크롤링하여 데이터를 가져오는 업무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크롤링을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통한 데이터들을 정제 후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AWS RDS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로 바로 테이블을 만들어서 보내는 업무</a:t>
            </a: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AWS RDS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에 있는 정보들을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JAVA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에서 가져와 랜덤으로 보여주거나 가입자의 카테고리의 맞는 추천채널을 보여주는 업무</a:t>
            </a: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602A8F-3B7A-4744-8490-C7B4127D298F}"/>
              </a:ext>
            </a:extLst>
          </p:cNvPr>
          <p:cNvSpPr/>
          <p:nvPr/>
        </p:nvSpPr>
        <p:spPr>
          <a:xfrm>
            <a:off x="1170730" y="2811493"/>
            <a:ext cx="2106994" cy="276997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카테고리 별 채널상위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B1556A8-860C-4571-88E3-A9EE81CAFF47}"/>
              </a:ext>
            </a:extLst>
          </p:cNvPr>
          <p:cNvSpPr/>
          <p:nvPr/>
        </p:nvSpPr>
        <p:spPr>
          <a:xfrm>
            <a:off x="1453069" y="5521398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PYTHON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3EEBBB-8C51-470F-85C4-4D1CFFC0CB45}"/>
              </a:ext>
            </a:extLst>
          </p:cNvPr>
          <p:cNvCxnSpPr>
            <a:cxnSpLocks/>
          </p:cNvCxnSpPr>
          <p:nvPr/>
        </p:nvCxnSpPr>
        <p:spPr>
          <a:xfrm>
            <a:off x="3423542" y="3720866"/>
            <a:ext cx="324351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6C0ED29-232B-47D6-81DA-4F678DF14B45}"/>
              </a:ext>
            </a:extLst>
          </p:cNvPr>
          <p:cNvSpPr/>
          <p:nvPr/>
        </p:nvSpPr>
        <p:spPr>
          <a:xfrm>
            <a:off x="4120691" y="5521398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AWS RDS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66029A-43EA-4346-923E-5D1051D7002E}"/>
              </a:ext>
            </a:extLst>
          </p:cNvPr>
          <p:cNvSpPr/>
          <p:nvPr/>
        </p:nvSpPr>
        <p:spPr>
          <a:xfrm>
            <a:off x="1206039" y="3613651"/>
            <a:ext cx="2106994" cy="276997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구독자수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DA01A16-3A95-4A30-A695-CA65DF7F7454}"/>
              </a:ext>
            </a:extLst>
          </p:cNvPr>
          <p:cNvSpPr/>
          <p:nvPr/>
        </p:nvSpPr>
        <p:spPr>
          <a:xfrm>
            <a:off x="1209305" y="4013342"/>
            <a:ext cx="2103848" cy="276997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이름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CCB24B-19E5-4023-9EBE-F62CE653DC18}"/>
              </a:ext>
            </a:extLst>
          </p:cNvPr>
          <p:cNvSpPr/>
          <p:nvPr/>
        </p:nvSpPr>
        <p:spPr>
          <a:xfrm>
            <a:off x="1209980" y="4459970"/>
            <a:ext cx="2103849" cy="276997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채널 이미지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B7133D-3EF3-4000-AE7F-CDC5CA24AAE6}"/>
              </a:ext>
            </a:extLst>
          </p:cNvPr>
          <p:cNvSpPr/>
          <p:nvPr/>
        </p:nvSpPr>
        <p:spPr>
          <a:xfrm>
            <a:off x="1188881" y="4859661"/>
            <a:ext cx="2103849" cy="276997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링크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597C8B5C-B716-41A8-9B1E-D948C349E4E0}"/>
              </a:ext>
            </a:extLst>
          </p:cNvPr>
          <p:cNvSpPr/>
          <p:nvPr/>
        </p:nvSpPr>
        <p:spPr>
          <a:xfrm>
            <a:off x="906689" y="3171210"/>
            <a:ext cx="471668" cy="2157163"/>
          </a:xfrm>
          <a:prstGeom prst="leftBrace">
            <a:avLst>
              <a:gd name="adj1" fmla="val 0"/>
              <a:gd name="adj2" fmla="val 0"/>
            </a:avLst>
          </a:prstGeom>
          <a:noFill/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89F86233-F908-4831-A7C1-688A8A933199}"/>
              </a:ext>
            </a:extLst>
          </p:cNvPr>
          <p:cNvSpPr/>
          <p:nvPr/>
        </p:nvSpPr>
        <p:spPr>
          <a:xfrm>
            <a:off x="3157584" y="3171211"/>
            <a:ext cx="335168" cy="2157164"/>
          </a:xfrm>
          <a:prstGeom prst="rightBrace">
            <a:avLst>
              <a:gd name="adj1" fmla="val 0"/>
              <a:gd name="adj2" fmla="val 0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CC91B07-4245-4AA8-8B28-E9D24403C82C}"/>
              </a:ext>
            </a:extLst>
          </p:cNvPr>
          <p:cNvSpPr/>
          <p:nvPr/>
        </p:nvSpPr>
        <p:spPr>
          <a:xfrm>
            <a:off x="3747893" y="1913805"/>
            <a:ext cx="2321068" cy="3414568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9C1B707-4CD1-43FF-A9B1-24F5F69D1A25}"/>
              </a:ext>
            </a:extLst>
          </p:cNvPr>
          <p:cNvSpPr/>
          <p:nvPr/>
        </p:nvSpPr>
        <p:spPr>
          <a:xfrm>
            <a:off x="3854930" y="3582367"/>
            <a:ext cx="2106994" cy="276997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카테고리 별 채널상위</a:t>
            </a: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5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 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81B459F-359F-4AAA-A176-6FA6663803C5}"/>
              </a:ext>
            </a:extLst>
          </p:cNvPr>
          <p:cNvCxnSpPr>
            <a:cxnSpLocks/>
          </p:cNvCxnSpPr>
          <p:nvPr/>
        </p:nvCxnSpPr>
        <p:spPr>
          <a:xfrm>
            <a:off x="6096000" y="3686346"/>
            <a:ext cx="324351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CE5E4FC-E6B4-4499-974D-1D6F34BF7FD8}"/>
              </a:ext>
            </a:extLst>
          </p:cNvPr>
          <p:cNvSpPr/>
          <p:nvPr/>
        </p:nvSpPr>
        <p:spPr>
          <a:xfrm>
            <a:off x="6788313" y="5521398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JAVA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54413C-5390-46FD-95AB-4C4C1E8254FB}"/>
              </a:ext>
            </a:extLst>
          </p:cNvPr>
          <p:cNvSpPr/>
          <p:nvPr/>
        </p:nvSpPr>
        <p:spPr>
          <a:xfrm>
            <a:off x="6404182" y="1968339"/>
            <a:ext cx="2383070" cy="3368633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CA254C6-819F-4C03-AA32-A8F3EEEC729D}"/>
              </a:ext>
            </a:extLst>
          </p:cNvPr>
          <p:cNvSpPr/>
          <p:nvPr/>
        </p:nvSpPr>
        <p:spPr>
          <a:xfrm>
            <a:off x="6991142" y="3575573"/>
            <a:ext cx="1050586" cy="27241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카테고리</a:t>
            </a:r>
            <a:endParaRPr kumimoji="0" lang="ko-KR" altLang="en-US" sz="10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93D48D9-DABD-46FF-B4C6-972D7BD3F6D4}"/>
              </a:ext>
            </a:extLst>
          </p:cNvPr>
          <p:cNvSpPr/>
          <p:nvPr/>
        </p:nvSpPr>
        <p:spPr>
          <a:xfrm>
            <a:off x="7086631" y="4623384"/>
            <a:ext cx="1050586" cy="306465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유저 정보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0ACAEF9-EBBD-4B4D-BFE4-5AE893DD39D1}"/>
              </a:ext>
            </a:extLst>
          </p:cNvPr>
          <p:cNvSpPr txBox="1"/>
          <p:nvPr/>
        </p:nvSpPr>
        <p:spPr>
          <a:xfrm>
            <a:off x="6642331" y="4645812"/>
            <a:ext cx="34881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수신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A525AE-E761-40E0-B2DB-CD6DE6A750DC}"/>
              </a:ext>
            </a:extLst>
          </p:cNvPr>
          <p:cNvSpPr txBox="1"/>
          <p:nvPr/>
        </p:nvSpPr>
        <p:spPr>
          <a:xfrm>
            <a:off x="6959512" y="4085995"/>
            <a:ext cx="549914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디코딩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67CBBD9-93B4-40FC-87F4-04754819C773}"/>
              </a:ext>
            </a:extLst>
          </p:cNvPr>
          <p:cNvCxnSpPr>
            <a:cxnSpLocks/>
          </p:cNvCxnSpPr>
          <p:nvPr/>
        </p:nvCxnSpPr>
        <p:spPr>
          <a:xfrm flipV="1">
            <a:off x="7590208" y="3890648"/>
            <a:ext cx="0" cy="569322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BF2A171-9F25-4FB8-AC34-C664674F90C2}"/>
              </a:ext>
            </a:extLst>
          </p:cNvPr>
          <p:cNvCxnSpPr>
            <a:cxnSpLocks/>
          </p:cNvCxnSpPr>
          <p:nvPr/>
        </p:nvCxnSpPr>
        <p:spPr>
          <a:xfrm flipV="1">
            <a:off x="7557409" y="2603681"/>
            <a:ext cx="0" cy="762509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E0CC834F-5309-44A6-8BC7-12D0F18379E1}"/>
              </a:ext>
            </a:extLst>
          </p:cNvPr>
          <p:cNvSpPr/>
          <p:nvPr/>
        </p:nvSpPr>
        <p:spPr>
          <a:xfrm>
            <a:off x="6984133" y="2285794"/>
            <a:ext cx="1050586" cy="27241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228364155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CAC06-6F4A-4A9A-B0B2-BD2D37A64DB3}"/>
              </a:ext>
            </a:extLst>
          </p:cNvPr>
          <p:cNvSpPr/>
          <p:nvPr/>
        </p:nvSpPr>
        <p:spPr>
          <a:xfrm>
            <a:off x="265811" y="1234652"/>
            <a:ext cx="348605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카테고리 별 상위채널 </a:t>
            </a:r>
            <a:r>
              <a:rPr kumimoji="0" lang="ko-KR" altLang="en-US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크롤링</a:t>
            </a:r>
            <a:r>
              <a:rPr kumimoji="0" lang="en-US" altLang="ko-KR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운동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81A528-0EDF-48F9-A530-0A6E8B3CB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1" y="1743959"/>
            <a:ext cx="4937785" cy="5030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DACF39-7970-437B-9171-36C423455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09" y="1702395"/>
            <a:ext cx="6234187" cy="51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0509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6102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카테고리별 추천채널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23229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MainController.java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61E732-9804-4D09-A142-293F40E0D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2" y="1827951"/>
            <a:ext cx="5763683" cy="5065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9FF33D-851B-44DA-8394-94D9AA4BF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07" y="1827951"/>
            <a:ext cx="5898280" cy="50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45467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0A095FEC-A19F-4FF6-A45F-7C0E9C2E7826}"/>
              </a:ext>
            </a:extLst>
          </p:cNvPr>
          <p:cNvSpPr/>
          <p:nvPr/>
        </p:nvSpPr>
        <p:spPr>
          <a:xfrm>
            <a:off x="5986459" y="1939214"/>
            <a:ext cx="2321068" cy="1576201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6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8E279-1498-4AB4-8F99-9C86D70E70B6}"/>
              </a:ext>
            </a:extLst>
          </p:cNvPr>
          <p:cNvSpPr/>
          <p:nvPr/>
        </p:nvSpPr>
        <p:spPr>
          <a:xfrm>
            <a:off x="389516" y="1387423"/>
            <a:ext cx="6925683" cy="369330"/>
          </a:xfrm>
          <a:prstGeom prst="rect">
            <a:avLst/>
          </a:prstGeom>
          <a:solidFill>
            <a:srgbClr val="F0A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5. ELK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3E18DA-55A8-4AD3-AE20-32931AD52011}"/>
              </a:ext>
            </a:extLst>
          </p:cNvPr>
          <p:cNvCxnSpPr/>
          <p:nvPr/>
        </p:nvCxnSpPr>
        <p:spPr>
          <a:xfrm>
            <a:off x="985814" y="1756753"/>
            <a:ext cx="0" cy="3826924"/>
          </a:xfrm>
          <a:prstGeom prst="straightConnector1">
            <a:avLst/>
          </a:prstGeom>
          <a:noFill/>
          <a:ln w="539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5125BD-3B6B-45CA-8021-EE16FD27323E}"/>
              </a:ext>
            </a:extLst>
          </p:cNvPr>
          <p:cNvSpPr/>
          <p:nvPr/>
        </p:nvSpPr>
        <p:spPr>
          <a:xfrm>
            <a:off x="1091604" y="1945372"/>
            <a:ext cx="2321068" cy="3414568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3F142B-F00F-4609-AF26-F3514064D8F1}"/>
              </a:ext>
            </a:extLst>
          </p:cNvPr>
          <p:cNvSpPr/>
          <p:nvPr/>
        </p:nvSpPr>
        <p:spPr>
          <a:xfrm>
            <a:off x="8492442" y="1839818"/>
            <a:ext cx="3501762" cy="3816427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ELK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서버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세 가지 업무를 담당합니다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생성된 커뮤니티에 대하여 사용자가 검색하고자 할 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Elasticsearch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커뮤니티 태그 또는 커뮤니티 이름으로 검색 가능하게 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검색어 자동완성 기능을 사용하여 사용자가 보다 쉽게 커뮤니티 검색을 할 수 있게 하는 업무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가입한 유저들의 다양한 정보를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가져와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Kibana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시각화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데이터베이스의 값이 변동됨에 따라 값이 변동하고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그래프가 업데이트 되는 업무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유저들의 구독정보에 대한 데이터를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Kibana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시각화하여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출력하는 업무</a:t>
            </a: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F54509-1ACC-4438-8B25-081379A87329}"/>
              </a:ext>
            </a:extLst>
          </p:cNvPr>
          <p:cNvSpPr/>
          <p:nvPr/>
        </p:nvSpPr>
        <p:spPr>
          <a:xfrm>
            <a:off x="1210138" y="2571281"/>
            <a:ext cx="2106994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생성된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커뮤니티 정보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393A91-D5C7-4A91-8854-782412E04B61}"/>
              </a:ext>
            </a:extLst>
          </p:cNvPr>
          <p:cNvSpPr/>
          <p:nvPr/>
        </p:nvSpPr>
        <p:spPr>
          <a:xfrm>
            <a:off x="1188881" y="3414409"/>
            <a:ext cx="212825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가입한 유저의 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B22D912-A97B-4899-B513-238723B81ECE}"/>
              </a:ext>
            </a:extLst>
          </p:cNvPr>
          <p:cNvSpPr/>
          <p:nvPr/>
        </p:nvSpPr>
        <p:spPr>
          <a:xfrm>
            <a:off x="1582113" y="5548559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AWS RDS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BC4157-0883-49CE-A5C4-9FF0483DD912}"/>
              </a:ext>
            </a:extLst>
          </p:cNvPr>
          <p:cNvSpPr/>
          <p:nvPr/>
        </p:nvSpPr>
        <p:spPr>
          <a:xfrm>
            <a:off x="1190196" y="4299063"/>
            <a:ext cx="212825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유저들의 구독 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FEF17A-1C01-4413-AF7E-06F167F17C3D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317132" y="3566520"/>
            <a:ext cx="552033" cy="4739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8F58946-4F6C-46BD-88E4-88B720B53B16}"/>
              </a:ext>
            </a:extLst>
          </p:cNvPr>
          <p:cNvSpPr/>
          <p:nvPr/>
        </p:nvSpPr>
        <p:spPr>
          <a:xfrm>
            <a:off x="3869165" y="2975352"/>
            <a:ext cx="1660801" cy="119181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15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 간격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endParaRPr kumimoji="0" lang="en-US" altLang="ko-KR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Logstash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작동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Elasticsearch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에 데이터 입력</a:t>
            </a:r>
            <a:endParaRPr kumimoji="0" lang="en-US" altLang="ko-KR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4E9AFD-4FE1-4250-B38A-5BE73FDAE1F7}"/>
              </a:ext>
            </a:extLst>
          </p:cNvPr>
          <p:cNvSpPr/>
          <p:nvPr/>
        </p:nvSpPr>
        <p:spPr>
          <a:xfrm>
            <a:off x="5986459" y="3783739"/>
            <a:ext cx="2321068" cy="1576201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C5DCBB1-DD9E-4654-8FCC-69D791D9D8DD}"/>
              </a:ext>
            </a:extLst>
          </p:cNvPr>
          <p:cNvCxnSpPr>
            <a:cxnSpLocks/>
          </p:cNvCxnSpPr>
          <p:nvPr/>
        </p:nvCxnSpPr>
        <p:spPr>
          <a:xfrm flipV="1">
            <a:off x="3393909" y="3652656"/>
            <a:ext cx="456493" cy="88398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4A806F1-A6C1-4A65-81F8-89CB9636AC2C}"/>
              </a:ext>
            </a:extLst>
          </p:cNvPr>
          <p:cNvCxnSpPr>
            <a:cxnSpLocks/>
          </p:cNvCxnSpPr>
          <p:nvPr/>
        </p:nvCxnSpPr>
        <p:spPr>
          <a:xfrm>
            <a:off x="3393908" y="2813740"/>
            <a:ext cx="456494" cy="630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36CB55-550B-4FA9-BCF3-7518ED42589E}"/>
              </a:ext>
            </a:extLst>
          </p:cNvPr>
          <p:cNvCxnSpPr>
            <a:cxnSpLocks/>
          </p:cNvCxnSpPr>
          <p:nvPr/>
        </p:nvCxnSpPr>
        <p:spPr>
          <a:xfrm flipV="1">
            <a:off x="5598529" y="2755946"/>
            <a:ext cx="354353" cy="775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623DA1-6ED9-47EB-8EAB-6FE7F3845FD4}"/>
              </a:ext>
            </a:extLst>
          </p:cNvPr>
          <p:cNvCxnSpPr>
            <a:cxnSpLocks/>
          </p:cNvCxnSpPr>
          <p:nvPr/>
        </p:nvCxnSpPr>
        <p:spPr>
          <a:xfrm>
            <a:off x="5560437" y="3639510"/>
            <a:ext cx="392445" cy="747664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E44433-0758-47EC-A86A-9C12C9244ADC}"/>
              </a:ext>
            </a:extLst>
          </p:cNvPr>
          <p:cNvSpPr/>
          <p:nvPr/>
        </p:nvSpPr>
        <p:spPr>
          <a:xfrm>
            <a:off x="6125623" y="2340216"/>
            <a:ext cx="2042739" cy="830995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Elasticsearch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의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prefix</a:t>
            </a: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기능을 사용하여 커뮤니티의 정보에 대한 </a:t>
            </a:r>
            <a:endParaRPr kumimoji="0" lang="en-US" altLang="ko-KR" sz="12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검색과 검색어 자동완성 구현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1FA1F2E-B03C-447C-862B-A3C450E19E97}"/>
              </a:ext>
            </a:extLst>
          </p:cNvPr>
          <p:cNvSpPr/>
          <p:nvPr/>
        </p:nvSpPr>
        <p:spPr>
          <a:xfrm>
            <a:off x="6152707" y="4167165"/>
            <a:ext cx="2042739" cy="830995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Kibana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데이터 시각화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Dashboard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Embed code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호출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60F0416-B7C8-4791-BCA7-44B029347F43}"/>
              </a:ext>
            </a:extLst>
          </p:cNvPr>
          <p:cNvSpPr/>
          <p:nvPr/>
        </p:nvSpPr>
        <p:spPr>
          <a:xfrm>
            <a:off x="3901842" y="4208094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Logstash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2885495-97AA-44EA-897F-3E770F4577E0}"/>
              </a:ext>
            </a:extLst>
          </p:cNvPr>
          <p:cNvSpPr/>
          <p:nvPr/>
        </p:nvSpPr>
        <p:spPr>
          <a:xfrm>
            <a:off x="6359256" y="3264942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Elasticsearch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BF9C4FD-396F-4D51-B014-65F931D42949}"/>
              </a:ext>
            </a:extLst>
          </p:cNvPr>
          <p:cNvSpPr/>
          <p:nvPr/>
        </p:nvSpPr>
        <p:spPr>
          <a:xfrm>
            <a:off x="6359255" y="5155308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Kibana</a:t>
            </a:r>
            <a:endParaRPr kumimoji="0" lang="ko-KR" altLang="en-US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6540414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6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01F6E-88C8-4DBF-8435-C55C0A9C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92601"/>
            <a:ext cx="8707065" cy="34866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3" y="1251704"/>
            <a:ext cx="213691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리눅스에서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ELK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구동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C3BCA0-C6AB-475D-ABD3-4E610E5E64F6}"/>
              </a:ext>
            </a:extLst>
          </p:cNvPr>
          <p:cNvSpPr/>
          <p:nvPr/>
        </p:nvSpPr>
        <p:spPr>
          <a:xfrm>
            <a:off x="2791762" y="1251704"/>
            <a:ext cx="4037055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Elasticsearch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Kibana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시작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/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상태확인</a:t>
            </a:r>
          </a:p>
        </p:txBody>
      </p:sp>
    </p:spTree>
    <p:extLst>
      <p:ext uri="{BB962C8B-B14F-4D97-AF65-F5344CB8AC3E}">
        <p14:creationId xmlns:p14="http://schemas.microsoft.com/office/powerpoint/2010/main" val="2759571355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6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4" y="1251704"/>
            <a:ext cx="445210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접속하여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Elasticsearch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Kibana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D9B8C-DFBF-4C16-95BD-C2AFE95D1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2" b="4159"/>
          <a:stretch/>
        </p:blipFill>
        <p:spPr>
          <a:xfrm>
            <a:off x="5016656" y="1799925"/>
            <a:ext cx="6656535" cy="4784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3AE05F-EE07-49C3-A38A-EEACE5230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34" b="19377"/>
          <a:stretch/>
        </p:blipFill>
        <p:spPr>
          <a:xfrm>
            <a:off x="265814" y="1799925"/>
            <a:ext cx="4452101" cy="47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66331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6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3" y="1251704"/>
            <a:ext cx="434509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logstash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구동시키기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작성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7E5A4B-7418-481C-BFC9-BC645596C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99925"/>
            <a:ext cx="8545118" cy="31532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DF71C5-65FA-4039-9DE9-2D3A8C9D0AC1}"/>
              </a:ext>
            </a:extLst>
          </p:cNvPr>
          <p:cNvSpPr/>
          <p:nvPr/>
        </p:nvSpPr>
        <p:spPr>
          <a:xfrm>
            <a:off x="5077762" y="1251704"/>
            <a:ext cx="442616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vi /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etc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/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logstash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/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communityprefix.conf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ECE9C6-DE3D-44A5-B3F1-AD42F598D781}"/>
              </a:ext>
            </a:extLst>
          </p:cNvPr>
          <p:cNvSpPr/>
          <p:nvPr/>
        </p:nvSpPr>
        <p:spPr>
          <a:xfrm>
            <a:off x="3793788" y="2402732"/>
            <a:ext cx="3900793" cy="196882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977660-94C3-4941-94C0-F2EC4B0F64C2}"/>
              </a:ext>
            </a:extLst>
          </p:cNvPr>
          <p:cNvSpPr/>
          <p:nvPr/>
        </p:nvSpPr>
        <p:spPr>
          <a:xfrm>
            <a:off x="1823936" y="2572633"/>
            <a:ext cx="345333" cy="112202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98D967-E0DF-44B1-8BFD-7DA24AE72C83}"/>
              </a:ext>
            </a:extLst>
          </p:cNvPr>
          <p:cNvSpPr/>
          <p:nvPr/>
        </p:nvSpPr>
        <p:spPr>
          <a:xfrm>
            <a:off x="2131978" y="2725033"/>
            <a:ext cx="825231" cy="112202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8261647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6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3" y="1251704"/>
            <a:ext cx="434509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logstash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구동시키기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작성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DF71C5-65FA-4039-9DE9-2D3A8C9D0AC1}"/>
              </a:ext>
            </a:extLst>
          </p:cNvPr>
          <p:cNvSpPr/>
          <p:nvPr/>
        </p:nvSpPr>
        <p:spPr>
          <a:xfrm>
            <a:off x="5077762" y="1251704"/>
            <a:ext cx="320047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vi /etc/logstash/user.conf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D7F098-5787-4EC7-847D-1EB61137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0" y="1796677"/>
            <a:ext cx="8554644" cy="45916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D8F93C-9216-417E-A071-8E1F8AC02668}"/>
              </a:ext>
            </a:extLst>
          </p:cNvPr>
          <p:cNvSpPr/>
          <p:nvPr/>
        </p:nvSpPr>
        <p:spPr>
          <a:xfrm>
            <a:off x="3793788" y="2402732"/>
            <a:ext cx="3900793" cy="196882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55A363-757C-4A08-8168-8017232ED0CF}"/>
              </a:ext>
            </a:extLst>
          </p:cNvPr>
          <p:cNvSpPr/>
          <p:nvPr/>
        </p:nvSpPr>
        <p:spPr>
          <a:xfrm>
            <a:off x="1823936" y="2572633"/>
            <a:ext cx="345333" cy="112202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2A5AAB-706D-45C1-8FE0-248E03E59D2E}"/>
              </a:ext>
            </a:extLst>
          </p:cNvPr>
          <p:cNvSpPr/>
          <p:nvPr/>
        </p:nvSpPr>
        <p:spPr>
          <a:xfrm>
            <a:off x="2131978" y="2725033"/>
            <a:ext cx="825231" cy="112202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0979691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6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3" y="1251704"/>
            <a:ext cx="434509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logstash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구동시키기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작성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DF71C5-65FA-4039-9DE9-2D3A8C9D0AC1}"/>
              </a:ext>
            </a:extLst>
          </p:cNvPr>
          <p:cNvSpPr/>
          <p:nvPr/>
        </p:nvSpPr>
        <p:spPr>
          <a:xfrm>
            <a:off x="5077762" y="1251704"/>
            <a:ext cx="416351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vi /etc/logstash/productbuylog.conf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9DA709-3294-4483-A291-D9A4779B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0" y="1810390"/>
            <a:ext cx="8621328" cy="36866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49A4E9-AA4B-4F5A-9DE6-6ECEDAA5EDE8}"/>
              </a:ext>
            </a:extLst>
          </p:cNvPr>
          <p:cNvSpPr/>
          <p:nvPr/>
        </p:nvSpPr>
        <p:spPr>
          <a:xfrm>
            <a:off x="3784060" y="2402732"/>
            <a:ext cx="3900793" cy="196882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5EA7FE-7B61-4C5E-B68B-9E83B5375436}"/>
              </a:ext>
            </a:extLst>
          </p:cNvPr>
          <p:cNvSpPr/>
          <p:nvPr/>
        </p:nvSpPr>
        <p:spPr>
          <a:xfrm>
            <a:off x="1814208" y="2572633"/>
            <a:ext cx="345333" cy="112202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016CD1-E538-4462-9F4E-7347114CDED9}"/>
              </a:ext>
            </a:extLst>
          </p:cNvPr>
          <p:cNvSpPr/>
          <p:nvPr/>
        </p:nvSpPr>
        <p:spPr>
          <a:xfrm>
            <a:off x="2122250" y="2695849"/>
            <a:ext cx="825231" cy="112202"/>
          </a:xfrm>
          <a:prstGeom prst="rect">
            <a:avLst/>
          </a:prstGeom>
          <a:solidFill>
            <a:schemeClr val="bg2"/>
          </a:solidFill>
          <a:ln w="12700" cap="flat">
            <a:solidFill>
              <a:schemeClr val="bg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1162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421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벤치 마킹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            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1200px-Amazon_Web_Services_Logo.svg.png" descr="1200px-Amazon_Web_Services_Logo.svg.png">
            <a:extLst>
              <a:ext uri="{FF2B5EF4-FFF2-40B4-BE49-F238E27FC236}">
                <a16:creationId xmlns:a16="http://schemas.microsoft.com/office/drawing/2014/main" id="{8E325AD0-9A5D-4318-B8EF-A73F327D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874" y="442467"/>
            <a:ext cx="649332" cy="388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056D39-C25E-4F11-A353-589B92198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2401" b="331"/>
          <a:stretch/>
        </p:blipFill>
        <p:spPr bwMode="auto">
          <a:xfrm>
            <a:off x="966814" y="1450596"/>
            <a:ext cx="7003515" cy="4152454"/>
          </a:xfrm>
          <a:prstGeom prst="rect">
            <a:avLst/>
          </a:prstGeom>
          <a:noFill/>
          <a:ln w="25400">
            <a:solidFill>
              <a:srgbClr val="15171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4B980AE-C001-49EA-A308-ABA09A3274B5}"/>
              </a:ext>
            </a:extLst>
          </p:cNvPr>
          <p:cNvSpPr/>
          <p:nvPr/>
        </p:nvSpPr>
        <p:spPr>
          <a:xfrm>
            <a:off x="1910535" y="3374754"/>
            <a:ext cx="3000651" cy="2228296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80E0F3-052B-4E6D-834E-2DD06BF0B315}"/>
              </a:ext>
            </a:extLst>
          </p:cNvPr>
          <p:cNvSpPr/>
          <p:nvPr/>
        </p:nvSpPr>
        <p:spPr>
          <a:xfrm>
            <a:off x="4911186" y="2207400"/>
            <a:ext cx="3000651" cy="2228296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FA133986-5123-4A76-9446-7BF343CAF0F4}"/>
              </a:ext>
            </a:extLst>
          </p:cNvPr>
          <p:cNvSpPr txBox="1"/>
          <p:nvPr/>
        </p:nvSpPr>
        <p:spPr>
          <a:xfrm>
            <a:off x="2782524" y="6028677"/>
            <a:ext cx="3697485" cy="584775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결제 대시보드 시각화 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CDD471-5689-40F7-A340-B395498F285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BBBEC7-FF3F-4F5A-BC88-3C177CBE905E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75D815-6795-436A-AAB4-F12D604CA7A6}"/>
              </a:ext>
            </a:extLst>
          </p:cNvPr>
          <p:cNvSpPr>
            <a:spLocks/>
          </p:cNvSpPr>
          <p:nvPr/>
        </p:nvSpPr>
        <p:spPr>
          <a:xfrm>
            <a:off x="9078163" y="2648954"/>
            <a:ext cx="2660622" cy="3855693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5FF604F9-CC3F-430B-9E7D-FCE96D0AB08D}"/>
              </a:ext>
            </a:extLst>
          </p:cNvPr>
          <p:cNvSpPr txBox="1"/>
          <p:nvPr/>
        </p:nvSpPr>
        <p:spPr>
          <a:xfrm>
            <a:off x="9526511" y="6085762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트랜드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기능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32D3A9-39F0-483E-8E04-CE3496CCD37D}"/>
              </a:ext>
            </a:extLst>
          </p:cNvPr>
          <p:cNvSpPr/>
          <p:nvPr/>
        </p:nvSpPr>
        <p:spPr>
          <a:xfrm>
            <a:off x="9134121" y="2777214"/>
            <a:ext cx="1953492" cy="369330"/>
          </a:xfrm>
          <a:prstGeom prst="rect">
            <a:avLst/>
          </a:prstGeom>
          <a:solidFill>
            <a:schemeClr val="tx1"/>
          </a:solidFill>
          <a:ln w="31750" cap="flat">
            <a:solidFill>
              <a:srgbClr val="FFFF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벤치 마킹 상자</a:t>
            </a: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0FFE9BB5-448F-43F7-854E-0C28F2C50752}"/>
              </a:ext>
            </a:extLst>
          </p:cNvPr>
          <p:cNvSpPr txBox="1"/>
          <p:nvPr/>
        </p:nvSpPr>
        <p:spPr>
          <a:xfrm>
            <a:off x="9157732" y="5698000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별 최신 뉴스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CEC1CF6A-9ABD-4299-A93C-0931EE93C320}"/>
              </a:ext>
            </a:extLst>
          </p:cNvPr>
          <p:cNvSpPr txBox="1"/>
          <p:nvPr/>
        </p:nvSpPr>
        <p:spPr>
          <a:xfrm>
            <a:off x="10026193" y="5309725"/>
            <a:ext cx="1643213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 안내 서비스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DE11FC7-0451-4C06-A8C0-EA9E5A22E01D}"/>
              </a:ext>
            </a:extLst>
          </p:cNvPr>
          <p:cNvSpPr txBox="1"/>
          <p:nvPr/>
        </p:nvSpPr>
        <p:spPr>
          <a:xfrm>
            <a:off x="9152910" y="4910258"/>
            <a:ext cx="1643213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 검색 기능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0C8D8B27-8658-4098-85C6-158BE43AB345}"/>
              </a:ext>
            </a:extLst>
          </p:cNvPr>
          <p:cNvSpPr txBox="1"/>
          <p:nvPr/>
        </p:nvSpPr>
        <p:spPr>
          <a:xfrm>
            <a:off x="9501502" y="4521745"/>
            <a:ext cx="2192912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유튜버 채널 추천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2762CE55-DFF1-4CE9-9223-575E33272234}"/>
              </a:ext>
            </a:extLst>
          </p:cNvPr>
          <p:cNvSpPr txBox="1"/>
          <p:nvPr/>
        </p:nvSpPr>
        <p:spPr>
          <a:xfrm>
            <a:off x="9223575" y="3843803"/>
            <a:ext cx="2192912" cy="646331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채팅 및 커뮤니티 관리 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단체 채팅방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EC361-F52B-4439-8427-995E256F7BA8}"/>
              </a:ext>
            </a:extLst>
          </p:cNvPr>
          <p:cNvSpPr txBox="1"/>
          <p:nvPr/>
        </p:nvSpPr>
        <p:spPr>
          <a:xfrm>
            <a:off x="9142078" y="3431175"/>
            <a:ext cx="2060397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결재 대시보드 시각화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566718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6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2" y="1251704"/>
            <a:ext cx="646572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개의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한번에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구동시키기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pipeline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작성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DF71C5-65FA-4039-9DE9-2D3A8C9D0AC1}"/>
              </a:ext>
            </a:extLst>
          </p:cNvPr>
          <p:cNvSpPr/>
          <p:nvPr/>
        </p:nvSpPr>
        <p:spPr>
          <a:xfrm>
            <a:off x="7311957" y="1251704"/>
            <a:ext cx="347601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vi /etc/logstash/pipelines.yml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1FC3F-514B-4D17-BEA6-4B192C4DD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2" y="1779653"/>
            <a:ext cx="8950996" cy="274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14776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6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2" y="1251704"/>
            <a:ext cx="165053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ogstash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구동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DF71C5-65FA-4039-9DE9-2D3A8C9D0AC1}"/>
              </a:ext>
            </a:extLst>
          </p:cNvPr>
          <p:cNvSpPr/>
          <p:nvPr/>
        </p:nvSpPr>
        <p:spPr>
          <a:xfrm>
            <a:off x="2360578" y="1251704"/>
            <a:ext cx="720171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/usr/share/logstash/bin/logstash --path.settings /etc/logstash/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0FBEB2-0C00-4C6C-8816-8026E361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2" y="1779653"/>
            <a:ext cx="8732273" cy="501854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011743-B061-4829-86C6-C1789B63D9D3}"/>
              </a:ext>
            </a:extLst>
          </p:cNvPr>
          <p:cNvSpPr/>
          <p:nvPr/>
        </p:nvSpPr>
        <p:spPr>
          <a:xfrm>
            <a:off x="9080931" y="6389409"/>
            <a:ext cx="2037784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Successfully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04550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6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2" y="1251704"/>
            <a:ext cx="351824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Elasticsearch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로 보낸 데이터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EA0E67-C79E-4D9C-9F9E-9FC088FDB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74"/>
          <a:stretch/>
        </p:blipFill>
        <p:spPr>
          <a:xfrm>
            <a:off x="275541" y="3974078"/>
            <a:ext cx="7312034" cy="20189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76363F-AE29-446B-9737-40BD8EE63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07"/>
          <a:stretch/>
        </p:blipFill>
        <p:spPr>
          <a:xfrm>
            <a:off x="272297" y="1790198"/>
            <a:ext cx="7315277" cy="220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6919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6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2" y="1251704"/>
            <a:ext cx="441319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Kibana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에서 조회하기 위해 인덱스 패턴 생성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F3C232-9F5A-4731-8CFA-7AAC9BA19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10"/>
          <a:stretch/>
        </p:blipFill>
        <p:spPr>
          <a:xfrm>
            <a:off x="272297" y="1799047"/>
            <a:ext cx="7617544" cy="48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3824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503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그래프시각화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2" y="1251704"/>
            <a:ext cx="481202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최신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15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분의 데이터를 기준으로 하는 그래프 작성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CB6D2A-396A-4963-82B7-BD146222E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7" y="1820638"/>
            <a:ext cx="7256912" cy="489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0514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503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그래프시각화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2" y="1251704"/>
            <a:ext cx="481202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최신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15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분의 데이터를 기준으로 하는 그래프 작성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86E496-9AF8-47E1-B9FE-E5292723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97" y="1817927"/>
            <a:ext cx="7432009" cy="48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326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503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그래프시각화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2" y="1251704"/>
            <a:ext cx="377116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Dashboard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에서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EMBED CODE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복사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5D5A-FA31-414E-9DEE-9E2E211E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" r="725" b="1"/>
          <a:stretch/>
        </p:blipFill>
        <p:spPr>
          <a:xfrm>
            <a:off x="272297" y="1819828"/>
            <a:ext cx="7315277" cy="49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74264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503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그래프시각화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2" y="1251704"/>
            <a:ext cx="330423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spring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에서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Kibana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그래프 출력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084C52-4B5C-4A55-BD9F-32D5F34B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06" y="1816666"/>
            <a:ext cx="8462781" cy="49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13794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503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그래프시각화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C9BFAC-359C-4962-A8D3-10A4B48A14A9}"/>
              </a:ext>
            </a:extLst>
          </p:cNvPr>
          <p:cNvSpPr/>
          <p:nvPr/>
        </p:nvSpPr>
        <p:spPr>
          <a:xfrm>
            <a:off x="265813" y="1251704"/>
            <a:ext cx="310968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웹에서 호출된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Kibana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DCA19-296C-4BFE-ACD4-21132481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06" y="1816666"/>
            <a:ext cx="3869605" cy="483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97033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35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검색자동완성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F6B3B2-D2F7-4C85-9DA2-0EB2DB12E89B}"/>
              </a:ext>
            </a:extLst>
          </p:cNvPr>
          <p:cNvSpPr/>
          <p:nvPr/>
        </p:nvSpPr>
        <p:spPr>
          <a:xfrm>
            <a:off x="265813" y="1251704"/>
            <a:ext cx="7399583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Elasticsearch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를 이용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다중 필드에 대한 특정 검색어에 대한 검색 결과 추출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C81DF04-49D3-4F0F-BBF7-5D8A722D3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2" y="1775965"/>
            <a:ext cx="9286749" cy="50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739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>
            <a:cxnSpLocks/>
          </p:cNvCxnSpPr>
          <p:nvPr/>
        </p:nvCxnSpPr>
        <p:spPr>
          <a:xfrm>
            <a:off x="2924843" y="3210128"/>
            <a:ext cx="1131346" cy="37228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/>
          </p:cNvCxnSpPr>
          <p:nvPr/>
        </p:nvCxnSpPr>
        <p:spPr>
          <a:xfrm>
            <a:off x="8792025" y="4192621"/>
            <a:ext cx="745864" cy="4516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9535498" y="4427353"/>
            <a:ext cx="1936749" cy="949631"/>
            <a:chOff x="93908" y="3859177"/>
            <a:chExt cx="2007476" cy="949631"/>
          </a:xfrm>
        </p:grpSpPr>
        <p:sp>
          <p:nvSpPr>
            <p:cNvPr id="39" name="TextBox 38"/>
            <p:cNvSpPr txBox="1"/>
            <p:nvPr/>
          </p:nvSpPr>
          <p:spPr>
            <a:xfrm>
              <a:off x="93908" y="3859177"/>
              <a:ext cx="2007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5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오픈</a:t>
              </a:r>
              <a:r>
                <a:rPr lang="ko-KR" altLang="en-US" sz="2000" dirty="0">
                  <a:solidFill>
                    <a:schemeClr val="tx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dirty="0" err="1">
                  <a:solidFill>
                    <a:schemeClr val="accent5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채팅방이란</a:t>
              </a:r>
              <a:r>
                <a:rPr lang="en-US" altLang="ko-KR" sz="2000" dirty="0">
                  <a:solidFill>
                    <a:schemeClr val="accent5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325" y="4231727"/>
              <a:ext cx="194840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현재 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en-US" altLang="ko-KR" sz="1050" dirty="0" err="1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ToYou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</a:t>
              </a:r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 접속중인 유저라면 누구나 입장할 수 있는 실시간 오픈채팅방 입니다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EDB32691-C3EA-4FE7-AAFD-B1EC92DF00D6}"/>
              </a:ext>
            </a:extLst>
          </p:cNvPr>
          <p:cNvSpPr txBox="1"/>
          <p:nvPr/>
        </p:nvSpPr>
        <p:spPr>
          <a:xfrm>
            <a:off x="619789" y="1118620"/>
            <a:ext cx="2841481" cy="584775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그래서 우리는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A2B992-6357-4170-ABA5-F4E67120C7E6}"/>
              </a:ext>
            </a:extLst>
          </p:cNvPr>
          <p:cNvGrpSpPr/>
          <p:nvPr/>
        </p:nvGrpSpPr>
        <p:grpSpPr>
          <a:xfrm>
            <a:off x="3842073" y="1129017"/>
            <a:ext cx="5353050" cy="5346049"/>
            <a:chOff x="3842073" y="885825"/>
            <a:chExt cx="5353050" cy="5346049"/>
          </a:xfrm>
        </p:grpSpPr>
        <p:sp>
          <p:nvSpPr>
            <p:cNvPr id="23" name="다이아몬드 22"/>
            <p:cNvSpPr/>
            <p:nvPr/>
          </p:nvSpPr>
          <p:spPr>
            <a:xfrm>
              <a:off x="3842073" y="2228850"/>
              <a:ext cx="2647950" cy="2647950"/>
            </a:xfrm>
            <a:prstGeom prst="diamond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/>
          </p:nvSpPr>
          <p:spPr>
            <a:xfrm>
              <a:off x="5194623" y="885825"/>
              <a:ext cx="2647950" cy="2647950"/>
            </a:xfrm>
            <a:prstGeom prst="diamond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5" name="다이아몬드 24"/>
            <p:cNvSpPr/>
            <p:nvPr/>
          </p:nvSpPr>
          <p:spPr>
            <a:xfrm>
              <a:off x="6547173" y="2240899"/>
              <a:ext cx="2647950" cy="2647950"/>
            </a:xfrm>
            <a:prstGeom prst="diamond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/>
          </p:nvSpPr>
          <p:spPr>
            <a:xfrm>
              <a:off x="5194623" y="3583924"/>
              <a:ext cx="2647950" cy="2647950"/>
            </a:xfrm>
            <a:prstGeom prst="diamond">
              <a:avLst/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TextBox 23">
              <a:extLst>
                <a:ext uri="{FF2B5EF4-FFF2-40B4-BE49-F238E27FC236}">
                  <a16:creationId xmlns:a16="http://schemas.microsoft.com/office/drawing/2014/main" id="{0882DF4D-D8AF-4A37-9633-6EB1970136E5}"/>
                </a:ext>
              </a:extLst>
            </p:cNvPr>
            <p:cNvSpPr txBox="1"/>
            <p:nvPr/>
          </p:nvSpPr>
          <p:spPr>
            <a:xfrm>
              <a:off x="5611215" y="1948190"/>
              <a:ext cx="1845071" cy="646331"/>
            </a:xfrm>
            <a:prstGeom prst="rect">
              <a:avLst/>
            </a:prstGeom>
            <a:solidFill>
              <a:srgbClr val="EE8D95"/>
            </a:solidFill>
            <a:ln w="12700">
              <a:solidFill>
                <a:srgbClr val="EE8D9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3200" b="1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다양한 플랫폼의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800" dirty="0">
                  <a:solidFill>
                    <a:srgbClr val="FFFF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트랜드 분석</a:t>
              </a:r>
              <a:endParaRPr sz="18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55082C15-78C8-4EB1-84BC-486B6E3BA648}"/>
                </a:ext>
              </a:extLst>
            </p:cNvPr>
            <p:cNvSpPr txBox="1"/>
            <p:nvPr/>
          </p:nvSpPr>
          <p:spPr>
            <a:xfrm>
              <a:off x="4235443" y="3153665"/>
              <a:ext cx="1845071" cy="830997"/>
            </a:xfrm>
            <a:prstGeom prst="rect">
              <a:avLst/>
            </a:prstGeom>
            <a:solidFill>
              <a:srgbClr val="F9C4C8"/>
            </a:solidFill>
            <a:ln w="12700">
              <a:solidFill>
                <a:srgbClr val="F9C4C8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3200" b="1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유튜버와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시청자의 원활한 소통을 위한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커뮤니티 서비스</a:t>
              </a:r>
              <a:endParaRPr sz="1600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TextBox 23">
              <a:extLst>
                <a:ext uri="{FF2B5EF4-FFF2-40B4-BE49-F238E27FC236}">
                  <a16:creationId xmlns:a16="http://schemas.microsoft.com/office/drawing/2014/main" id="{8AEC25FF-4671-462F-8044-44877D514B83}"/>
                </a:ext>
              </a:extLst>
            </p:cNvPr>
            <p:cNvSpPr txBox="1"/>
            <p:nvPr/>
          </p:nvSpPr>
          <p:spPr>
            <a:xfrm>
              <a:off x="6956682" y="3164443"/>
              <a:ext cx="1845071" cy="830997"/>
            </a:xfrm>
            <a:prstGeom prst="rect">
              <a:avLst/>
            </a:prstGeom>
            <a:solidFill>
              <a:srgbClr val="F6CBB9"/>
            </a:solidFill>
            <a:ln w="12700">
              <a:solidFill>
                <a:srgbClr val="F6CBB9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3200" b="1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ToYou</a:t>
              </a:r>
              <a:r>
                <a:rPr 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이용중인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유저들을 위한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실시간 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오픈채팅방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sz="16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6" name="TextBox 23">
              <a:extLst>
                <a:ext uri="{FF2B5EF4-FFF2-40B4-BE49-F238E27FC236}">
                  <a16:creationId xmlns:a16="http://schemas.microsoft.com/office/drawing/2014/main" id="{ECD0AFAC-6E79-48BB-93BC-CABD5CF60DD9}"/>
                </a:ext>
              </a:extLst>
            </p:cNvPr>
            <p:cNvSpPr txBox="1"/>
            <p:nvPr/>
          </p:nvSpPr>
          <p:spPr>
            <a:xfrm>
              <a:off x="5762625" y="4529047"/>
              <a:ext cx="1533525" cy="923330"/>
            </a:xfrm>
            <a:prstGeom prst="rect">
              <a:avLst/>
            </a:prstGeom>
            <a:solidFill>
              <a:srgbClr val="C9CCCB"/>
            </a:solidFill>
            <a:ln w="12700">
              <a:solidFill>
                <a:srgbClr val="C9CCCB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3200" b="1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빠르고 간편한</a:t>
              </a:r>
              <a:b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80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자동완성</a:t>
              </a:r>
              <a:r>
                <a:rPr lang="ko-KR" altLang="en-US" sz="1800" dirty="0">
                  <a:solidFill>
                    <a:schemeClr val="accent5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80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검색시스템</a:t>
              </a:r>
              <a:endParaRPr sz="18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454A296-1823-44FD-A9DF-12C14FB105C6}"/>
              </a:ext>
            </a:extLst>
          </p:cNvPr>
          <p:cNvGrpSpPr/>
          <p:nvPr/>
        </p:nvGrpSpPr>
        <p:grpSpPr>
          <a:xfrm>
            <a:off x="435625" y="3035794"/>
            <a:ext cx="3035161" cy="1272796"/>
            <a:chOff x="93908" y="3859177"/>
            <a:chExt cx="2182475" cy="12727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FB8FD2-249C-46A0-869C-9CC1774F2AFF}"/>
                </a:ext>
              </a:extLst>
            </p:cNvPr>
            <p:cNvSpPr txBox="1"/>
            <p:nvPr/>
          </p:nvSpPr>
          <p:spPr>
            <a:xfrm>
              <a:off x="93908" y="3859177"/>
              <a:ext cx="1657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5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커뮤니티 서비스란</a:t>
              </a:r>
              <a:r>
                <a:rPr lang="en-US" altLang="ko-KR" sz="2000" dirty="0">
                  <a:solidFill>
                    <a:schemeClr val="accent5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2BB893-D315-4C87-A839-B97BF8BEE3AD}"/>
                </a:ext>
              </a:extLst>
            </p:cNvPr>
            <p:cNvSpPr txBox="1"/>
            <p:nvPr/>
          </p:nvSpPr>
          <p:spPr>
            <a:xfrm>
              <a:off x="102324" y="4231727"/>
              <a:ext cx="2174059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커뮤니티란 </a:t>
              </a:r>
              <a:r>
                <a:rPr lang="ko-KR" altLang="en-US" sz="1050" dirty="0" err="1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유튜버들이</a:t>
              </a:r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개설하는 작은 블로그입니다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가입 신청 후 커뮤니티 호스트가 승인을 한다면</a:t>
              </a:r>
              <a:endParaRPr lang="en-US" altLang="ko-KR" sz="1050" dirty="0">
                <a:solidFill>
                  <a:schemeClr val="accent5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just"/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게시판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댓글 서비스 등을 이용할 수 있습니다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또한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부여된 권한에 따라 볼 수 있는  게시글의 범위가 달라질 수 있습니다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</a:t>
              </a:r>
              <a:endParaRPr lang="en-US" altLang="ko-KR" sz="1050" dirty="0">
                <a:solidFill>
                  <a:schemeClr val="accent5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065A7CD-BAD2-4540-A192-A94F21A5DAF2}"/>
              </a:ext>
            </a:extLst>
          </p:cNvPr>
          <p:cNvGrpSpPr/>
          <p:nvPr/>
        </p:nvGrpSpPr>
        <p:grpSpPr>
          <a:xfrm>
            <a:off x="8639240" y="1305080"/>
            <a:ext cx="2647949" cy="1111214"/>
            <a:chOff x="93908" y="3859177"/>
            <a:chExt cx="2182475" cy="1111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C252B2-DD59-4CFD-87E2-EC75D4216B27}"/>
                </a:ext>
              </a:extLst>
            </p:cNvPr>
            <p:cNvSpPr txBox="1"/>
            <p:nvPr/>
          </p:nvSpPr>
          <p:spPr>
            <a:xfrm>
              <a:off x="93908" y="3859177"/>
              <a:ext cx="1869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5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다양한 트랜드 분석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6434EC-C750-42F3-8A90-CB17D469ADC6}"/>
                </a:ext>
              </a:extLst>
            </p:cNvPr>
            <p:cNvSpPr txBox="1"/>
            <p:nvPr/>
          </p:nvSpPr>
          <p:spPr>
            <a:xfrm>
              <a:off x="102324" y="4231727"/>
              <a:ext cx="21740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트랜드 분석의 범위를 확대하였습니다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유튜브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050" dirty="0" err="1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틱톡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050" dirty="0" err="1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트위치</a:t>
              </a:r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등 </a:t>
              </a:r>
              <a:endParaRPr lang="en-US" altLang="ko-KR" sz="1050" dirty="0">
                <a:solidFill>
                  <a:schemeClr val="accent5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just"/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다른 여러 플랫폼에서 유행하는</a:t>
              </a:r>
              <a:endParaRPr lang="en-US" altLang="ko-KR" sz="1050" dirty="0">
                <a:solidFill>
                  <a:schemeClr val="accent5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just"/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최신 트랜드를 한눈에 알아볼 수 있습니다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8810D4A-7D3C-40C1-AA2C-C4168AE22109}"/>
              </a:ext>
            </a:extLst>
          </p:cNvPr>
          <p:cNvCxnSpPr>
            <a:cxnSpLocks/>
          </p:cNvCxnSpPr>
          <p:nvPr/>
        </p:nvCxnSpPr>
        <p:spPr>
          <a:xfrm flipV="1">
            <a:off x="7205526" y="1544047"/>
            <a:ext cx="1355892" cy="29423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B687B6C-0392-449D-84E9-E1AFE768D034}"/>
              </a:ext>
            </a:extLst>
          </p:cNvPr>
          <p:cNvGrpSpPr/>
          <p:nvPr/>
        </p:nvGrpSpPr>
        <p:grpSpPr>
          <a:xfrm>
            <a:off x="1923821" y="5588548"/>
            <a:ext cx="3344539" cy="788048"/>
            <a:chOff x="93908" y="3859177"/>
            <a:chExt cx="2182475" cy="78804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2C035F-BB69-4AE1-91BA-013014783FFC}"/>
                </a:ext>
              </a:extLst>
            </p:cNvPr>
            <p:cNvSpPr txBox="1"/>
            <p:nvPr/>
          </p:nvSpPr>
          <p:spPr>
            <a:xfrm>
              <a:off x="93908" y="3859177"/>
              <a:ext cx="1481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5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간편 검색시스템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AE1E8-5E94-4FEB-96A2-27E0BD56ADC9}"/>
                </a:ext>
              </a:extLst>
            </p:cNvPr>
            <p:cNvSpPr txBox="1"/>
            <p:nvPr/>
          </p:nvSpPr>
          <p:spPr>
            <a:xfrm>
              <a:off x="102324" y="4231727"/>
              <a:ext cx="217405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커뮤니티를 검색 시 </a:t>
              </a:r>
              <a:endParaRPr lang="en-US" altLang="ko-KR" sz="1050" dirty="0">
                <a:solidFill>
                  <a:schemeClr val="accent5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just"/>
              <a:r>
                <a:rPr lang="ko-KR" altLang="en-US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자동완성 기능을 지원하여 보다 쉽게 검색이 가능해집니다</a:t>
              </a:r>
              <a:r>
                <a:rPr lang="en-US" altLang="ko-KR" sz="1050" dirty="0">
                  <a:solidFill>
                    <a:schemeClr val="accent5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3CF91B1-97B6-42C9-B550-4958CAD5AE77}"/>
              </a:ext>
            </a:extLst>
          </p:cNvPr>
          <p:cNvCxnSpPr>
            <a:cxnSpLocks/>
          </p:cNvCxnSpPr>
          <p:nvPr/>
        </p:nvCxnSpPr>
        <p:spPr>
          <a:xfrm flipV="1">
            <a:off x="4056189" y="5295459"/>
            <a:ext cx="1282652" cy="32432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9F29CB-48BA-4A52-9459-7576C6B3DABC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DBA9F4-DC42-4F64-B6A8-1FEE6DD5A19D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91AD5A-A71B-4088-B6D8-F25CC86FFE63}"/>
              </a:ext>
            </a:extLst>
          </p:cNvPr>
          <p:cNvSpPr txBox="1"/>
          <p:nvPr/>
        </p:nvSpPr>
        <p:spPr>
          <a:xfrm>
            <a:off x="1210138" y="400187"/>
            <a:ext cx="23791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벤치 마킹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78A4A41-CD4F-4278-AE91-988B93C1CCE5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E5A4663-9465-4227-86F9-0BF5F7C3B119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CE89246-2878-4570-95A2-A494904A46B5}"/>
              </a:ext>
            </a:extLst>
          </p:cNvPr>
          <p:cNvSpPr/>
          <p:nvPr/>
        </p:nvSpPr>
        <p:spPr>
          <a:xfrm>
            <a:off x="9857562" y="6441525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5119082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35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검색자동완성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F6B3B2-D2F7-4C85-9DA2-0EB2DB12E89B}"/>
              </a:ext>
            </a:extLst>
          </p:cNvPr>
          <p:cNvSpPr/>
          <p:nvPr/>
        </p:nvSpPr>
        <p:spPr>
          <a:xfrm>
            <a:off x="265813" y="1251704"/>
            <a:ext cx="396775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pom.xml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추가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20D5D13-8819-4721-ACFE-A244998F9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78085"/>
            <a:ext cx="6942151" cy="385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22724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35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검색자동완성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F6B3B2-D2F7-4C85-9DA2-0EB2DB12E89B}"/>
              </a:ext>
            </a:extLst>
          </p:cNvPr>
          <p:cNvSpPr/>
          <p:nvPr/>
        </p:nvSpPr>
        <p:spPr>
          <a:xfrm>
            <a:off x="265813" y="1251704"/>
            <a:ext cx="396775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Controller.java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312AD6-1710-42D1-883A-C156C0D5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84980"/>
            <a:ext cx="10510371" cy="27870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A196CC-29AA-4CCA-BBD1-4E723B3C18A6}"/>
              </a:ext>
            </a:extLst>
          </p:cNvPr>
          <p:cNvSpPr/>
          <p:nvPr/>
        </p:nvSpPr>
        <p:spPr>
          <a:xfrm>
            <a:off x="4538215" y="1251704"/>
            <a:ext cx="3068815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Elasticsearch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 열고 닫기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211689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35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검색자동완성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F6B3B2-D2F7-4C85-9DA2-0EB2DB12E89B}"/>
              </a:ext>
            </a:extLst>
          </p:cNvPr>
          <p:cNvSpPr/>
          <p:nvPr/>
        </p:nvSpPr>
        <p:spPr>
          <a:xfrm>
            <a:off x="265813" y="1251704"/>
            <a:ext cx="396775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Controller.java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A196CC-29AA-4CCA-BBD1-4E723B3C18A6}"/>
              </a:ext>
            </a:extLst>
          </p:cNvPr>
          <p:cNvSpPr/>
          <p:nvPr/>
        </p:nvSpPr>
        <p:spPr>
          <a:xfrm>
            <a:off x="4538215" y="1251704"/>
            <a:ext cx="309799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검색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이름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F9E934-A8B7-4014-9B18-59AE397DD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84980"/>
            <a:ext cx="10666421" cy="41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0696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35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검색자동완성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F6B3B2-D2F7-4C85-9DA2-0EB2DB12E89B}"/>
              </a:ext>
            </a:extLst>
          </p:cNvPr>
          <p:cNvSpPr/>
          <p:nvPr/>
        </p:nvSpPr>
        <p:spPr>
          <a:xfrm>
            <a:off x="265813" y="1251704"/>
            <a:ext cx="396775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Controller.java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A196CC-29AA-4CCA-BBD1-4E723B3C18A6}"/>
              </a:ext>
            </a:extLst>
          </p:cNvPr>
          <p:cNvSpPr/>
          <p:nvPr/>
        </p:nvSpPr>
        <p:spPr>
          <a:xfrm>
            <a:off x="4538215" y="1251704"/>
            <a:ext cx="304935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검색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태그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3C64CD-3915-4E0E-BAEA-EEB6A0FA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84979"/>
            <a:ext cx="11011488" cy="412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92227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35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검색자동완성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F6B3B2-D2F7-4C85-9DA2-0EB2DB12E89B}"/>
              </a:ext>
            </a:extLst>
          </p:cNvPr>
          <p:cNvSpPr/>
          <p:nvPr/>
        </p:nvSpPr>
        <p:spPr>
          <a:xfrm>
            <a:off x="265813" y="1251704"/>
            <a:ext cx="201045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검색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jsp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52DCBA-524F-4992-88B7-4374929B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78086"/>
            <a:ext cx="10828968" cy="38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3793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35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검색자동완성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F6B3B2-D2F7-4C85-9DA2-0EB2DB12E89B}"/>
              </a:ext>
            </a:extLst>
          </p:cNvPr>
          <p:cNvSpPr/>
          <p:nvPr/>
        </p:nvSpPr>
        <p:spPr>
          <a:xfrm>
            <a:off x="265813" y="1251704"/>
            <a:ext cx="341124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검색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이름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B59D61-D53B-42C0-B642-D20E5ADDD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102"/>
          <a:stretch/>
        </p:blipFill>
        <p:spPr>
          <a:xfrm>
            <a:off x="265812" y="1778086"/>
            <a:ext cx="8539667" cy="40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3553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35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검색자동완성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B59D61-D53B-42C0-B642-D20E5ADDD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102"/>
          <a:stretch/>
        </p:blipFill>
        <p:spPr>
          <a:xfrm>
            <a:off x="265812" y="1778086"/>
            <a:ext cx="8539667" cy="4058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8DD56A-B8F3-444E-AE1D-C1159190D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29"/>
          <a:stretch/>
        </p:blipFill>
        <p:spPr>
          <a:xfrm>
            <a:off x="265811" y="1778085"/>
            <a:ext cx="9515801" cy="4058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7C73B2-AB50-4424-84F5-5A931DEF907B}"/>
              </a:ext>
            </a:extLst>
          </p:cNvPr>
          <p:cNvSpPr/>
          <p:nvPr/>
        </p:nvSpPr>
        <p:spPr>
          <a:xfrm>
            <a:off x="265813" y="1251704"/>
            <a:ext cx="341124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검색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태그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1963147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35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검색자동완성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7C73B2-AB50-4424-84F5-5A931DEF907B}"/>
              </a:ext>
            </a:extLst>
          </p:cNvPr>
          <p:cNvSpPr/>
          <p:nvPr/>
        </p:nvSpPr>
        <p:spPr>
          <a:xfrm>
            <a:off x="265813" y="1251704"/>
            <a:ext cx="341124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웹에서 구현된 검색어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자동완성기능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DD4E7A-CAD8-4920-9D24-02940D11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09" y="1780468"/>
            <a:ext cx="10385978" cy="45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77726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935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ELK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검색자동완성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7C73B2-AB50-4424-84F5-5A931DEF907B}"/>
              </a:ext>
            </a:extLst>
          </p:cNvPr>
          <p:cNvSpPr/>
          <p:nvPr/>
        </p:nvSpPr>
        <p:spPr>
          <a:xfrm>
            <a:off x="265813" y="1251704"/>
            <a:ext cx="341124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웹에서 구현된 검색어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자동완성기능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D9FB2-F049-4378-822C-D2F8C885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08" y="1777757"/>
            <a:ext cx="10768478" cy="440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47903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8E279-1498-4AB4-8F99-9C86D70E70B6}"/>
              </a:ext>
            </a:extLst>
          </p:cNvPr>
          <p:cNvSpPr/>
          <p:nvPr/>
        </p:nvSpPr>
        <p:spPr>
          <a:xfrm>
            <a:off x="389516" y="1387423"/>
            <a:ext cx="6925683" cy="369330"/>
          </a:xfrm>
          <a:prstGeom prst="rect">
            <a:avLst/>
          </a:prstGeom>
          <a:solidFill>
            <a:srgbClr val="F0A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6. Trend_Keyword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3E18DA-55A8-4AD3-AE20-32931AD52011}"/>
              </a:ext>
            </a:extLst>
          </p:cNvPr>
          <p:cNvCxnSpPr/>
          <p:nvPr/>
        </p:nvCxnSpPr>
        <p:spPr>
          <a:xfrm>
            <a:off x="985814" y="1756753"/>
            <a:ext cx="0" cy="3826924"/>
          </a:xfrm>
          <a:prstGeom prst="straightConnector1">
            <a:avLst/>
          </a:prstGeom>
          <a:noFill/>
          <a:ln w="539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98957E-FFAB-4C0F-9D00-95E9F9FB69F6}"/>
              </a:ext>
            </a:extLst>
          </p:cNvPr>
          <p:cNvSpPr/>
          <p:nvPr/>
        </p:nvSpPr>
        <p:spPr>
          <a:xfrm>
            <a:off x="7685183" y="1387423"/>
            <a:ext cx="3997736" cy="2554543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Trend_Keyword </a:t>
            </a:r>
            <a:r>
              <a:rPr lang="ko-KR" altLang="en-US" sz="16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두 가지 업무를 담당합니다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SNS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나 미디어 매체 등에서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15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 간격으로 데이터를 크롤링하여 의미있는 정보로 가공하여 데이터베이스에 업데이트 해주는 업무</a:t>
            </a:r>
            <a:endParaRPr kumimoji="0" lang="en-US" altLang="ko-KR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ko-KR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정보를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분 간격으로 크롤링하여 사용자에게 빠르고 간편하게 제공하기 위한 정보로 가공한 뒤 데이터베이스에 업데이트 해주는 업무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E5A210-2A8F-406C-B3EB-1B0EBFB73F33}"/>
              </a:ext>
            </a:extLst>
          </p:cNvPr>
          <p:cNvSpPr/>
          <p:nvPr/>
        </p:nvSpPr>
        <p:spPr>
          <a:xfrm>
            <a:off x="1091603" y="1945372"/>
            <a:ext cx="6223596" cy="3414568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분 간격으로 반복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A3F920-8610-4C1F-89E7-A1C1667C56A6}"/>
              </a:ext>
            </a:extLst>
          </p:cNvPr>
          <p:cNvSpPr/>
          <p:nvPr/>
        </p:nvSpPr>
        <p:spPr>
          <a:xfrm>
            <a:off x="1210138" y="2571281"/>
            <a:ext cx="2106994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트렌드 키워드 크롤링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C2F552-1503-4DEE-858B-077A019C72BA}"/>
              </a:ext>
            </a:extLst>
          </p:cNvPr>
          <p:cNvSpPr/>
          <p:nvPr/>
        </p:nvSpPr>
        <p:spPr>
          <a:xfrm>
            <a:off x="1188881" y="3414409"/>
            <a:ext cx="1739145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뉴스 정보 크롤링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E0AF0-D93D-4F23-9AA2-FD9A1D83DC75}"/>
              </a:ext>
            </a:extLst>
          </p:cNvPr>
          <p:cNvSpPr/>
          <p:nvPr/>
        </p:nvSpPr>
        <p:spPr>
          <a:xfrm>
            <a:off x="4445540" y="2571281"/>
            <a:ext cx="2722291" cy="461663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틱톡 키워드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정부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구글 키워드 정보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트위터 키워드 정보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트위치 키워드 정보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...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6BEE1D-FA57-48E6-B50C-3145DF0CEBE1}"/>
              </a:ext>
            </a:extLst>
          </p:cNvPr>
          <p:cNvSpPr/>
          <p:nvPr/>
        </p:nvSpPr>
        <p:spPr>
          <a:xfrm>
            <a:off x="4445539" y="3494076"/>
            <a:ext cx="2722291" cy="276997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분야별 뉴스 정보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1535A-A41E-4FB3-B6D9-E4E7D661BF24}"/>
              </a:ext>
            </a:extLst>
          </p:cNvPr>
          <p:cNvCxnSpPr>
            <a:cxnSpLocks/>
          </p:cNvCxnSpPr>
          <p:nvPr/>
        </p:nvCxnSpPr>
        <p:spPr>
          <a:xfrm>
            <a:off x="3317132" y="2770056"/>
            <a:ext cx="1128407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6BD7053-16E6-4077-848E-B7D9FD3F43BB}"/>
              </a:ext>
            </a:extLst>
          </p:cNvPr>
          <p:cNvCxnSpPr>
            <a:cxnSpLocks/>
          </p:cNvCxnSpPr>
          <p:nvPr/>
        </p:nvCxnSpPr>
        <p:spPr>
          <a:xfrm>
            <a:off x="2928026" y="3632575"/>
            <a:ext cx="1517513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079C91F-B16E-482B-A411-03C02E201A34}"/>
              </a:ext>
            </a:extLst>
          </p:cNvPr>
          <p:cNvCxnSpPr>
            <a:cxnSpLocks/>
          </p:cNvCxnSpPr>
          <p:nvPr/>
        </p:nvCxnSpPr>
        <p:spPr>
          <a:xfrm flipH="1" flipV="1">
            <a:off x="5811405" y="3032944"/>
            <a:ext cx="2902" cy="461132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EC44732-7626-4517-B31E-66D9F7FB7CA0}"/>
              </a:ext>
            </a:extLst>
          </p:cNvPr>
          <p:cNvSpPr/>
          <p:nvPr/>
        </p:nvSpPr>
        <p:spPr>
          <a:xfrm>
            <a:off x="7928374" y="4624609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012A37F3-335E-468B-944F-CF5FC9F8B0F7}"/>
              </a:ext>
            </a:extLst>
          </p:cNvPr>
          <p:cNvCxnSpPr>
            <a:stCxn id="14" idx="2"/>
            <a:endCxn id="22" idx="1"/>
          </p:cNvCxnSpPr>
          <p:nvPr/>
        </p:nvCxnSpPr>
        <p:spPr>
          <a:xfrm rot="16200000" flipH="1">
            <a:off x="6347119" y="3230638"/>
            <a:ext cx="1040820" cy="2121689"/>
          </a:xfrm>
          <a:prstGeom prst="bentConnector2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708893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4782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린캔버스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32833" y="6440548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">
            <a:extLst>
              <a:ext uri="{FF2B5EF4-FFF2-40B4-BE49-F238E27FC236}">
                <a16:creationId xmlns:a16="http://schemas.microsoft.com/office/drawing/2014/main" id="{BD3D6FE5-4029-45FF-AAC8-053931552D95}"/>
              </a:ext>
            </a:extLst>
          </p:cNvPr>
          <p:cNvSpPr/>
          <p:nvPr/>
        </p:nvSpPr>
        <p:spPr>
          <a:xfrm>
            <a:off x="546494" y="1436304"/>
            <a:ext cx="3124992" cy="4689776"/>
          </a:xfrm>
          <a:prstGeom prst="rect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3B68915D-DBB1-4659-A241-593852BBC3EE}"/>
              </a:ext>
            </a:extLst>
          </p:cNvPr>
          <p:cNvSpPr/>
          <p:nvPr/>
        </p:nvSpPr>
        <p:spPr>
          <a:xfrm>
            <a:off x="3713252" y="1438827"/>
            <a:ext cx="4025854" cy="3764016"/>
          </a:xfrm>
          <a:prstGeom prst="rect">
            <a:avLst/>
          </a:prstGeom>
          <a:solidFill>
            <a:srgbClr val="AED7E8">
              <a:alpha val="59000"/>
            </a:srgb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44737979-735A-4345-8927-498BD35D6440}"/>
              </a:ext>
            </a:extLst>
          </p:cNvPr>
          <p:cNvSpPr/>
          <p:nvPr/>
        </p:nvSpPr>
        <p:spPr>
          <a:xfrm>
            <a:off x="3710743" y="5251208"/>
            <a:ext cx="4031981" cy="87487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98DEB41F-663F-4D83-B7A5-479FEDC25586}"/>
              </a:ext>
            </a:extLst>
          </p:cNvPr>
          <p:cNvSpPr/>
          <p:nvPr/>
        </p:nvSpPr>
        <p:spPr>
          <a:xfrm>
            <a:off x="7795170" y="1436304"/>
            <a:ext cx="1979340" cy="194607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사각형">
            <a:extLst>
              <a:ext uri="{FF2B5EF4-FFF2-40B4-BE49-F238E27FC236}">
                <a16:creationId xmlns:a16="http://schemas.microsoft.com/office/drawing/2014/main" id="{36D9D2FA-CA0C-49B7-BE74-438F0B358355}"/>
              </a:ext>
            </a:extLst>
          </p:cNvPr>
          <p:cNvSpPr/>
          <p:nvPr/>
        </p:nvSpPr>
        <p:spPr>
          <a:xfrm>
            <a:off x="7795360" y="3438406"/>
            <a:ext cx="1975772" cy="176443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F73EF0E2-27A6-42CF-A1C5-BBC402D46501}"/>
              </a:ext>
            </a:extLst>
          </p:cNvPr>
          <p:cNvSpPr/>
          <p:nvPr/>
        </p:nvSpPr>
        <p:spPr>
          <a:xfrm>
            <a:off x="9826239" y="1439481"/>
            <a:ext cx="1968451" cy="1946076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BD178CAC-43F0-4B01-9E00-A845B9004A82}"/>
              </a:ext>
            </a:extLst>
          </p:cNvPr>
          <p:cNvSpPr/>
          <p:nvPr/>
        </p:nvSpPr>
        <p:spPr>
          <a:xfrm>
            <a:off x="9825269" y="3438406"/>
            <a:ext cx="1975772" cy="176443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문제">
            <a:extLst>
              <a:ext uri="{FF2B5EF4-FFF2-40B4-BE49-F238E27FC236}">
                <a16:creationId xmlns:a16="http://schemas.microsoft.com/office/drawing/2014/main" id="{A9201781-7B9D-4E36-8AA8-AC545A74A5A1}"/>
              </a:ext>
            </a:extLst>
          </p:cNvPr>
          <p:cNvSpPr txBox="1"/>
          <p:nvPr/>
        </p:nvSpPr>
        <p:spPr>
          <a:xfrm>
            <a:off x="545944" y="1507171"/>
            <a:ext cx="71109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sz="2800" dirty="0" err="1">
                <a:solidFill>
                  <a:schemeClr val="bg1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</a:t>
            </a:r>
            <a:endParaRPr sz="2800" dirty="0">
              <a:solidFill>
                <a:schemeClr val="bg1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› 기존에 있던 유튜브 트랜드 분석 사이트가…">
            <a:extLst>
              <a:ext uri="{FF2B5EF4-FFF2-40B4-BE49-F238E27FC236}">
                <a16:creationId xmlns:a16="http://schemas.microsoft.com/office/drawing/2014/main" id="{34AD8444-7BC0-4CEF-AE2A-DE9414C29914}"/>
              </a:ext>
            </a:extLst>
          </p:cNvPr>
          <p:cNvSpPr txBox="1"/>
          <p:nvPr/>
        </p:nvSpPr>
        <p:spPr>
          <a:xfrm>
            <a:off x="551636" y="2011859"/>
            <a:ext cx="3121398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400"/>
            </a:pP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유튜브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트랜드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sz="1600" dirty="0" err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유튜브</a:t>
            </a:r>
            <a:r>
              <a:rPr sz="160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생태계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</a:t>
            </a:r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대한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데이터만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분석해</a:t>
            </a:r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줌</a:t>
            </a:r>
          </a:p>
          <a:p>
            <a:pPr>
              <a:defRPr sz="1400"/>
            </a:pPr>
            <a:endParaRPr 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명확한 실시간 트랜드 분석자료와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그에 맞는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 방향성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제공해주지 않음</a:t>
            </a:r>
          </a:p>
          <a:p>
            <a:pPr>
              <a:defRPr sz="1400"/>
            </a:pP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제공되는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기능들이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인기</a:t>
            </a:r>
            <a:r>
              <a:rPr sz="160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들에게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적용가능함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600" dirty="0" err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경쟁</a:t>
            </a:r>
            <a:r>
              <a:rPr sz="160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들의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동향을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알려주지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않음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유튜버끼리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소통할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있는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sz="1600" dirty="0" err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채팅</a:t>
            </a:r>
            <a:r>
              <a:rPr sz="160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sz="1600" dirty="0" err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커뮤니티</a:t>
            </a:r>
            <a:r>
              <a:rPr sz="160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부족</a:t>
            </a:r>
            <a:endParaRPr sz="1600" dirty="0">
              <a:solidFill>
                <a:schemeClr val="accent5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해결책">
            <a:extLst>
              <a:ext uri="{FF2B5EF4-FFF2-40B4-BE49-F238E27FC236}">
                <a16:creationId xmlns:a16="http://schemas.microsoft.com/office/drawing/2014/main" id="{3359844F-0280-4794-AACD-6AAA66F41445}"/>
              </a:ext>
            </a:extLst>
          </p:cNvPr>
          <p:cNvSpPr txBox="1"/>
          <p:nvPr/>
        </p:nvSpPr>
        <p:spPr>
          <a:xfrm>
            <a:off x="3838977" y="1507171"/>
            <a:ext cx="102047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해결책</a:t>
            </a:r>
          </a:p>
        </p:txBody>
      </p:sp>
      <p:sp>
        <p:nvSpPr>
          <p:cNvPr id="22" name="› 유튜버들에게 제공될 데이터를…">
            <a:extLst>
              <a:ext uri="{FF2B5EF4-FFF2-40B4-BE49-F238E27FC236}">
                <a16:creationId xmlns:a16="http://schemas.microsoft.com/office/drawing/2014/main" id="{267229CA-A00B-424A-99FA-7FE26F866E25}"/>
              </a:ext>
            </a:extLst>
          </p:cNvPr>
          <p:cNvSpPr txBox="1"/>
          <p:nvPr/>
        </p:nvSpPr>
        <p:spPr>
          <a:xfrm>
            <a:off x="3763901" y="2037273"/>
            <a:ext cx="3984448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400"/>
            </a:pP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유튜버들에게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제공될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데이터를</a:t>
            </a:r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곳에서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수집하고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정제하여</a:t>
            </a:r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트랜드 분석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제공함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</a:t>
            </a:r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채널에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대한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요청을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통한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1:1 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맞춤형 </a:t>
            </a:r>
            <a:r>
              <a:rPr sz="16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r>
              <a:rPr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제공함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6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경쟁</a:t>
            </a:r>
            <a:r>
              <a:rPr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채널과의</a:t>
            </a:r>
            <a:r>
              <a:rPr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</a:t>
            </a:r>
            <a:r>
              <a:rPr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통해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채널의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보완점과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발전방향을</a:t>
            </a:r>
            <a:r>
              <a:rPr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알려줌</a:t>
            </a:r>
            <a:endParaRPr 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endParaRPr 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유튜버끼리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소통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가능한 커뮤니티 제공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고객군">
            <a:extLst>
              <a:ext uri="{FF2B5EF4-FFF2-40B4-BE49-F238E27FC236}">
                <a16:creationId xmlns:a16="http://schemas.microsoft.com/office/drawing/2014/main" id="{19FC75D8-9FE4-4E53-922F-B7C36304B347}"/>
              </a:ext>
            </a:extLst>
          </p:cNvPr>
          <p:cNvSpPr txBox="1"/>
          <p:nvPr/>
        </p:nvSpPr>
        <p:spPr>
          <a:xfrm>
            <a:off x="3797996" y="5303360"/>
            <a:ext cx="62132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고객군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› 매니지먼트가 필요한 유튜버…">
            <a:extLst>
              <a:ext uri="{FF2B5EF4-FFF2-40B4-BE49-F238E27FC236}">
                <a16:creationId xmlns:a16="http://schemas.microsoft.com/office/drawing/2014/main" id="{F34DA3EB-7C39-4E02-8204-12F0FDE55A78}"/>
              </a:ext>
            </a:extLst>
          </p:cNvPr>
          <p:cNvSpPr txBox="1"/>
          <p:nvPr/>
        </p:nvSpPr>
        <p:spPr>
          <a:xfrm>
            <a:off x="3763901" y="5590973"/>
            <a:ext cx="315727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매니지먼트가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신입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</a:t>
            </a: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유튜버의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정보를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시청자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광고주</a:t>
            </a: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가치">
            <a:extLst>
              <a:ext uri="{FF2B5EF4-FFF2-40B4-BE49-F238E27FC236}">
                <a16:creationId xmlns:a16="http://schemas.microsoft.com/office/drawing/2014/main" id="{5B2A8D04-11FB-459C-AE3F-81A39C665B89}"/>
              </a:ext>
            </a:extLst>
          </p:cNvPr>
          <p:cNvSpPr txBox="1"/>
          <p:nvPr/>
        </p:nvSpPr>
        <p:spPr>
          <a:xfrm>
            <a:off x="7875458" y="1490515"/>
            <a:ext cx="44499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가치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› 경쟁사 대비…">
            <a:extLst>
              <a:ext uri="{FF2B5EF4-FFF2-40B4-BE49-F238E27FC236}">
                <a16:creationId xmlns:a16="http://schemas.microsoft.com/office/drawing/2014/main" id="{FC59BD3E-0A73-4F11-BBCA-D264370DC636}"/>
              </a:ext>
            </a:extLst>
          </p:cNvPr>
          <p:cNvSpPr txBox="1"/>
          <p:nvPr/>
        </p:nvSpPr>
        <p:spPr>
          <a:xfrm>
            <a:off x="7869832" y="1821830"/>
            <a:ext cx="1826827" cy="149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400"/>
            </a:pP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경쟁사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대비</a:t>
            </a:r>
            <a:r>
              <a:rPr 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defRPr sz="1400"/>
            </a:pPr>
            <a:r>
              <a:rPr 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저렴하고</a:t>
            </a:r>
            <a:r>
              <a:rPr 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직관적인</a:t>
            </a:r>
            <a:r>
              <a:rPr 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defRPr sz="1400"/>
            </a:pPr>
            <a:r>
              <a:rPr 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맞춤형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경쟁사에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없는</a:t>
            </a: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커뮤니티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(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소통창구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  <a:endParaRPr sz="1300" dirty="0">
              <a:solidFill>
                <a:schemeClr val="accent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비용구조">
            <a:extLst>
              <a:ext uri="{FF2B5EF4-FFF2-40B4-BE49-F238E27FC236}">
                <a16:creationId xmlns:a16="http://schemas.microsoft.com/office/drawing/2014/main" id="{398EE607-5196-4325-9A83-C126BF601AA8}"/>
              </a:ext>
            </a:extLst>
          </p:cNvPr>
          <p:cNvSpPr txBox="1"/>
          <p:nvPr/>
        </p:nvSpPr>
        <p:spPr>
          <a:xfrm>
            <a:off x="7830274" y="3491074"/>
            <a:ext cx="79765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경쟁우위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› 인건비…">
            <a:extLst>
              <a:ext uri="{FF2B5EF4-FFF2-40B4-BE49-F238E27FC236}">
                <a16:creationId xmlns:a16="http://schemas.microsoft.com/office/drawing/2014/main" id="{72884E9E-9EDE-4772-B426-E3C581776540}"/>
              </a:ext>
            </a:extLst>
          </p:cNvPr>
          <p:cNvSpPr txBox="1"/>
          <p:nvPr/>
        </p:nvSpPr>
        <p:spPr>
          <a:xfrm>
            <a:off x="7796979" y="3800655"/>
            <a:ext cx="1757851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lang="ko-KR" altLang="en-US"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커뮤니티 생성</a:t>
            </a:r>
            <a:endParaRPr lang="en-US" altLang="ko-KR"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endParaRPr lang="ko-KR" altLang="en-US"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맞춤형 데이터 제공을 </a:t>
            </a:r>
            <a:endParaRPr lang="en-US" altLang="ko-KR"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통한 신입</a:t>
            </a: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</a:t>
            </a:r>
            <a:r>
              <a:rPr lang="ko-KR" altLang="en-US"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유튜버의</a:t>
            </a:r>
            <a:endParaRPr lang="ko-KR" altLang="en-US"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성장 발판을 마련</a:t>
            </a:r>
          </a:p>
        </p:txBody>
      </p:sp>
      <p:sp>
        <p:nvSpPr>
          <p:cNvPr id="34" name="핵심지표">
            <a:extLst>
              <a:ext uri="{FF2B5EF4-FFF2-40B4-BE49-F238E27FC236}">
                <a16:creationId xmlns:a16="http://schemas.microsoft.com/office/drawing/2014/main" id="{ECF94DF9-6DD0-4FF6-B6F2-F49C62D7C947}"/>
              </a:ext>
            </a:extLst>
          </p:cNvPr>
          <p:cNvSpPr txBox="1"/>
          <p:nvPr/>
        </p:nvSpPr>
        <p:spPr>
          <a:xfrm>
            <a:off x="9891339" y="1517514"/>
            <a:ext cx="79765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핵심지표</a:t>
            </a:r>
          </a:p>
        </p:txBody>
      </p:sp>
      <p:sp>
        <p:nvSpPr>
          <p:cNvPr id="35" name="› 개인 맞춤데이터…">
            <a:extLst>
              <a:ext uri="{FF2B5EF4-FFF2-40B4-BE49-F238E27FC236}">
                <a16:creationId xmlns:a16="http://schemas.microsoft.com/office/drawing/2014/main" id="{0D79C897-ADDC-41F9-8B72-929D28664CE8}"/>
              </a:ext>
            </a:extLst>
          </p:cNvPr>
          <p:cNvSpPr txBox="1"/>
          <p:nvPr/>
        </p:nvSpPr>
        <p:spPr>
          <a:xfrm>
            <a:off x="9896172" y="1851055"/>
            <a:ext cx="1413205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맞춤데이터</a:t>
            </a: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명확한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채널운영</a:t>
            </a: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방향성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제시</a:t>
            </a: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유튜버의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부와</a:t>
            </a:r>
            <a:r>
              <a:rPr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sz="1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행복</a:t>
            </a:r>
            <a:endParaRPr sz="1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직사각형">
            <a:extLst>
              <a:ext uri="{FF2B5EF4-FFF2-40B4-BE49-F238E27FC236}">
                <a16:creationId xmlns:a16="http://schemas.microsoft.com/office/drawing/2014/main" id="{1F59A8D0-0F7B-4314-A627-4F98AC7BEAC2}"/>
              </a:ext>
            </a:extLst>
          </p:cNvPr>
          <p:cNvSpPr/>
          <p:nvPr/>
        </p:nvSpPr>
        <p:spPr>
          <a:xfrm>
            <a:off x="9825268" y="5251207"/>
            <a:ext cx="1975772" cy="86602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수익원">
            <a:extLst>
              <a:ext uri="{FF2B5EF4-FFF2-40B4-BE49-F238E27FC236}">
                <a16:creationId xmlns:a16="http://schemas.microsoft.com/office/drawing/2014/main" id="{0739B409-A4A3-400F-BC2A-25D80DF9B0DC}"/>
              </a:ext>
            </a:extLst>
          </p:cNvPr>
          <p:cNvSpPr txBox="1"/>
          <p:nvPr/>
        </p:nvSpPr>
        <p:spPr>
          <a:xfrm>
            <a:off x="9836427" y="5261110"/>
            <a:ext cx="62132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수익원</a:t>
            </a:r>
          </a:p>
        </p:txBody>
      </p:sp>
      <p:sp>
        <p:nvSpPr>
          <p:cNvPr id="38" name="› 광고…">
            <a:extLst>
              <a:ext uri="{FF2B5EF4-FFF2-40B4-BE49-F238E27FC236}">
                <a16:creationId xmlns:a16="http://schemas.microsoft.com/office/drawing/2014/main" id="{B8D4BD6C-E605-4B99-9D93-5908181368D2}"/>
              </a:ext>
            </a:extLst>
          </p:cNvPr>
          <p:cNvSpPr txBox="1"/>
          <p:nvPr/>
        </p:nvSpPr>
        <p:spPr>
          <a:xfrm>
            <a:off x="9861127" y="5526159"/>
            <a:ext cx="174663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sz="1400"/>
            </a:pP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월 </a:t>
            </a:r>
            <a:r>
              <a:rPr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구독료</a:t>
            </a: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부분유료화</a:t>
            </a: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dirty="0">
              <a:solidFill>
                <a:schemeClr val="accent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경쟁우위">
            <a:extLst>
              <a:ext uri="{FF2B5EF4-FFF2-40B4-BE49-F238E27FC236}">
                <a16:creationId xmlns:a16="http://schemas.microsoft.com/office/drawing/2014/main" id="{6E3D8C2A-D2F9-42E8-811E-8736580B5CF7}"/>
              </a:ext>
            </a:extLst>
          </p:cNvPr>
          <p:cNvSpPr txBox="1"/>
          <p:nvPr/>
        </p:nvSpPr>
        <p:spPr>
          <a:xfrm>
            <a:off x="9891339" y="3508126"/>
            <a:ext cx="79765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비용구조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› 유튜버 .커뮤니티 생성…">
            <a:extLst>
              <a:ext uri="{FF2B5EF4-FFF2-40B4-BE49-F238E27FC236}">
                <a16:creationId xmlns:a16="http://schemas.microsoft.com/office/drawing/2014/main" id="{20900F04-5A9A-4464-BD53-E1C78C31A5B0}"/>
              </a:ext>
            </a:extLst>
          </p:cNvPr>
          <p:cNvSpPr txBox="1"/>
          <p:nvPr/>
        </p:nvSpPr>
        <p:spPr>
          <a:xfrm>
            <a:off x="9932833" y="3811129"/>
            <a:ext cx="901848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인건비</a:t>
            </a:r>
          </a:p>
          <a:p>
            <a:pPr>
              <a:defRPr sz="1400"/>
            </a:pP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서버유지비</a:t>
            </a:r>
          </a:p>
          <a:p>
            <a:pPr>
              <a:defRPr sz="1400"/>
            </a:pP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마케팅비</a:t>
            </a:r>
          </a:p>
          <a:p>
            <a:pPr>
              <a:defRPr sz="1400"/>
            </a:pPr>
            <a:r>
              <a:rPr lang="en-US" altLang="ko-KR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신규개발비</a:t>
            </a:r>
          </a:p>
        </p:txBody>
      </p:sp>
      <p:sp>
        <p:nvSpPr>
          <p:cNvPr id="26" name="직사각형">
            <a:extLst>
              <a:ext uri="{FF2B5EF4-FFF2-40B4-BE49-F238E27FC236}">
                <a16:creationId xmlns:a16="http://schemas.microsoft.com/office/drawing/2014/main" id="{6491AE5B-BF33-483F-BE77-AEC2B6E436D3}"/>
              </a:ext>
            </a:extLst>
          </p:cNvPr>
          <p:cNvSpPr/>
          <p:nvPr/>
        </p:nvSpPr>
        <p:spPr>
          <a:xfrm>
            <a:off x="7795024" y="5251709"/>
            <a:ext cx="1977734" cy="87437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유통채널">
            <a:extLst>
              <a:ext uri="{FF2B5EF4-FFF2-40B4-BE49-F238E27FC236}">
                <a16:creationId xmlns:a16="http://schemas.microsoft.com/office/drawing/2014/main" id="{4B12DDD4-631C-45D5-ACCA-E9E6AB004E6B}"/>
              </a:ext>
            </a:extLst>
          </p:cNvPr>
          <p:cNvSpPr txBox="1"/>
          <p:nvPr/>
        </p:nvSpPr>
        <p:spPr>
          <a:xfrm>
            <a:off x="7829977" y="5296799"/>
            <a:ext cx="79765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유통채널</a:t>
            </a:r>
            <a:endParaRPr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› SNS마케팅/유튜브">
            <a:extLst>
              <a:ext uri="{FF2B5EF4-FFF2-40B4-BE49-F238E27FC236}">
                <a16:creationId xmlns:a16="http://schemas.microsoft.com/office/drawing/2014/main" id="{A6CB9ADA-8539-4F17-B1F4-59214D284C67}"/>
              </a:ext>
            </a:extLst>
          </p:cNvPr>
          <p:cNvSpPr txBox="1"/>
          <p:nvPr/>
        </p:nvSpPr>
        <p:spPr>
          <a:xfrm>
            <a:off x="7851947" y="5684219"/>
            <a:ext cx="163442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› </a:t>
            </a:r>
            <a:r>
              <a:rPr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SNS마케팅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유튜브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00E8B8C-7366-42AD-9955-44B69708DB29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B8BFF22-B163-4E90-8838-8BA8719020F6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251763"/>
      </p:ext>
    </p:extLst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F6B3B2-D2F7-4C85-9DA2-0EB2DB12E89B}"/>
              </a:ext>
            </a:extLst>
          </p:cNvPr>
          <p:cNvSpPr/>
          <p:nvPr/>
        </p:nvSpPr>
        <p:spPr>
          <a:xfrm>
            <a:off x="265813" y="1234652"/>
            <a:ext cx="161677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사용 라이브러리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4C1221-CEEA-4745-95E9-C18BAFDA3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78085"/>
            <a:ext cx="6857015" cy="38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58825"/>
      </p:ext>
    </p:extLst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7BA2D5-264A-4471-A533-473805A64E03}"/>
              </a:ext>
            </a:extLst>
          </p:cNvPr>
          <p:cNvSpPr/>
          <p:nvPr/>
        </p:nvSpPr>
        <p:spPr>
          <a:xfrm>
            <a:off x="265812" y="1234652"/>
            <a:ext cx="293458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트렌드 키워드 크롤링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-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메인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E7587-D84E-413B-BA48-1CCEDF8B0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2" y="1792601"/>
            <a:ext cx="6086350" cy="288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62525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7BA2D5-264A-4471-A533-473805A64E03}"/>
              </a:ext>
            </a:extLst>
          </p:cNvPr>
          <p:cNvSpPr/>
          <p:nvPr/>
        </p:nvSpPr>
        <p:spPr>
          <a:xfrm>
            <a:off x="265811" y="1234652"/>
            <a:ext cx="309023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트렌드 키워드 크롤링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- Ti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ktok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BD68BF-D9D8-4F7C-955B-9C5085E152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2" y="1765129"/>
            <a:ext cx="4619874" cy="47696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144451-BDF1-411E-8EE5-6C73FDEAB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52" y="1765129"/>
            <a:ext cx="3858352" cy="478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578"/>
      </p:ext>
    </p:extLst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CAC06-6F4A-4A9A-B0B2-BD2D37A64DB3}"/>
              </a:ext>
            </a:extLst>
          </p:cNvPr>
          <p:cNvSpPr/>
          <p:nvPr/>
        </p:nvSpPr>
        <p:spPr>
          <a:xfrm>
            <a:off x="265811" y="1234652"/>
            <a:ext cx="309023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트렌드 키워드 크롤링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- Twitch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B0AF2A-6262-4940-A05C-633A7E85C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46939"/>
          <a:stretch/>
        </p:blipFill>
        <p:spPr>
          <a:xfrm>
            <a:off x="265810" y="1792601"/>
            <a:ext cx="4419128" cy="4982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7C02D8-E9D0-48C2-9745-80FF935686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1"/>
          <a:stretch/>
        </p:blipFill>
        <p:spPr>
          <a:xfrm>
            <a:off x="5086005" y="1792601"/>
            <a:ext cx="4419128" cy="4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13194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8CAC06-6F4A-4A9A-B0B2-BD2D37A64DB3}"/>
              </a:ext>
            </a:extLst>
          </p:cNvPr>
          <p:cNvSpPr/>
          <p:nvPr/>
        </p:nvSpPr>
        <p:spPr>
          <a:xfrm>
            <a:off x="265811" y="1234652"/>
            <a:ext cx="2772664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뉴스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크롤링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뉴스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E1A518-3131-4FF6-BC5E-F9642CDDCE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936"/>
          <a:stretch/>
        </p:blipFill>
        <p:spPr>
          <a:xfrm>
            <a:off x="325112" y="1792601"/>
            <a:ext cx="5072798" cy="49095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D1BB73-5D1A-40BD-9A4E-EC9EBA0026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63"/>
          <a:stretch/>
        </p:blipFill>
        <p:spPr>
          <a:xfrm>
            <a:off x="5614868" y="1792601"/>
            <a:ext cx="5072798" cy="417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80040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8E279-1498-4AB4-8F99-9C86D70E70B6}"/>
              </a:ext>
            </a:extLst>
          </p:cNvPr>
          <p:cNvSpPr/>
          <p:nvPr/>
        </p:nvSpPr>
        <p:spPr>
          <a:xfrm>
            <a:off x="389516" y="1387423"/>
            <a:ext cx="6925683" cy="369330"/>
          </a:xfrm>
          <a:prstGeom prst="rect">
            <a:avLst/>
          </a:prstGeom>
          <a:solidFill>
            <a:srgbClr val="F0A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7. Learning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3E18DA-55A8-4AD3-AE20-32931AD52011}"/>
              </a:ext>
            </a:extLst>
          </p:cNvPr>
          <p:cNvCxnSpPr/>
          <p:nvPr/>
        </p:nvCxnSpPr>
        <p:spPr>
          <a:xfrm>
            <a:off x="985814" y="1756753"/>
            <a:ext cx="0" cy="3826924"/>
          </a:xfrm>
          <a:prstGeom prst="straightConnector1">
            <a:avLst/>
          </a:prstGeom>
          <a:noFill/>
          <a:ln w="539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78CDD3-0013-4516-80CF-9039D9FCCF3E}"/>
              </a:ext>
            </a:extLst>
          </p:cNvPr>
          <p:cNvSpPr/>
          <p:nvPr/>
        </p:nvSpPr>
        <p:spPr>
          <a:xfrm>
            <a:off x="1091603" y="1945372"/>
            <a:ext cx="6223596" cy="3414568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4E5941-5A9A-4064-9B57-FA45EB00EF7B}"/>
              </a:ext>
            </a:extLst>
          </p:cNvPr>
          <p:cNvSpPr/>
          <p:nvPr/>
        </p:nvSpPr>
        <p:spPr>
          <a:xfrm>
            <a:off x="7724093" y="1387423"/>
            <a:ext cx="3997736" cy="3293207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</a:t>
            </a:r>
            <a:r>
              <a:rPr lang="ko-KR" altLang="en-US" sz="160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감정 분석 모델들을 학습시키고  상황에 따라 유연하게 가중치를 부여하여 더 높은 정확도를 도출하는 모델 학습 전용 서버입니다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모델 학습 목표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: 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유튜브 댓글에 대한 감정 분석</a:t>
            </a:r>
            <a:endParaRPr kumimoji="0" lang="en-US" altLang="ko-KR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ko-KR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사용 전략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모델들을 각기 다른 카테고리 데이터를 사용하여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차 학습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모델에 대한 가중치를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1~10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사이로 부여하여 데이터의 카테고리 별 정확도가 높은 상황을 지속적으로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차 학습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후 예측 결과에 대한 데이터를 보고 보완점 모색 및 모델 구조 튜닝 작업 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5E5C8DB-8FEE-4ADB-B7B4-90EEC23E3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43607"/>
              </p:ext>
            </p:extLst>
          </p:nvPr>
        </p:nvGraphicFramePr>
        <p:xfrm>
          <a:off x="3305356" y="2179628"/>
          <a:ext cx="3216735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589">
                  <a:extLst>
                    <a:ext uri="{9D8B030D-6E8A-4147-A177-3AD203B41FA5}">
                      <a16:colId xmlns:a16="http://schemas.microsoft.com/office/drawing/2014/main" val="3430488417"/>
                    </a:ext>
                  </a:extLst>
                </a:gridCol>
                <a:gridCol w="588105">
                  <a:extLst>
                    <a:ext uri="{9D8B030D-6E8A-4147-A177-3AD203B41FA5}">
                      <a16:colId xmlns:a16="http://schemas.microsoft.com/office/drawing/2014/main" val="1419468752"/>
                    </a:ext>
                  </a:extLst>
                </a:gridCol>
                <a:gridCol w="643347">
                  <a:extLst>
                    <a:ext uri="{9D8B030D-6E8A-4147-A177-3AD203B41FA5}">
                      <a16:colId xmlns:a16="http://schemas.microsoft.com/office/drawing/2014/main" val="3716001890"/>
                    </a:ext>
                  </a:extLst>
                </a:gridCol>
                <a:gridCol w="643347">
                  <a:extLst>
                    <a:ext uri="{9D8B030D-6E8A-4147-A177-3AD203B41FA5}">
                      <a16:colId xmlns:a16="http://schemas.microsoft.com/office/drawing/2014/main" val="3492662738"/>
                    </a:ext>
                  </a:extLst>
                </a:gridCol>
                <a:gridCol w="643347">
                  <a:extLst>
                    <a:ext uri="{9D8B030D-6E8A-4147-A177-3AD203B41FA5}">
                      <a16:colId xmlns:a16="http://schemas.microsoft.com/office/drawing/2014/main" val="2427659169"/>
                    </a:ext>
                  </a:extLst>
                </a:gridCol>
              </a:tblGrid>
              <a:tr h="273705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Case 1</a:t>
                      </a:r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Case 2</a:t>
                      </a:r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...</a:t>
                      </a:r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Case N</a:t>
                      </a:r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08303"/>
                  </a:ext>
                </a:extLst>
              </a:tr>
              <a:tr h="273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Steam</a:t>
                      </a:r>
                      <a:endParaRPr lang="ko-KR" altLang="en-US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...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231638"/>
                  </a:ext>
                </a:extLst>
              </a:tr>
              <a:tr h="273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Movie</a:t>
                      </a:r>
                      <a:endParaRPr lang="ko-KR" altLang="en-US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...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48316"/>
                  </a:ext>
                </a:extLst>
              </a:tr>
              <a:tr h="273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shopping</a:t>
                      </a:r>
                      <a:endParaRPr lang="ko-KR" altLang="en-US" sz="9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...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377958"/>
                  </a:ext>
                </a:extLst>
              </a:tr>
              <a:tr h="273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Predict</a:t>
                      </a:r>
                      <a:endParaRPr lang="ko-KR" altLang="en-US" sz="9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</a:t>
                      </a:r>
                      <a:endParaRPr lang="ko-KR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...</a:t>
                      </a:r>
                      <a:endParaRPr lang="ko-KR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583233"/>
                  </a:ext>
                </a:extLst>
              </a:tr>
              <a:tr h="273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Answer</a:t>
                      </a:r>
                      <a:endParaRPr lang="ko-KR" altLang="en-US" sz="9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...</a:t>
                      </a:r>
                      <a:endParaRPr lang="ko-KR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48979"/>
                  </a:ext>
                </a:extLst>
              </a:tr>
              <a:tr h="273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Success</a:t>
                      </a:r>
                      <a:endParaRPr lang="ko-KR" altLang="en-US" sz="9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</a:t>
                      </a:r>
                      <a:endParaRPr lang="ko-KR" altLang="en-US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...</a:t>
                      </a:r>
                      <a:endParaRPr lang="ko-KR" altLang="en-US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</a:t>
                      </a:r>
                      <a:endParaRPr lang="ko-KR" altLang="en-US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37364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44844D-D273-4560-A4D4-821C7205BEFE}"/>
              </a:ext>
            </a:extLst>
          </p:cNvPr>
          <p:cNvSpPr/>
          <p:nvPr/>
        </p:nvSpPr>
        <p:spPr>
          <a:xfrm>
            <a:off x="1240867" y="2068062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Test Sentence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1A6B1E2-A928-4721-A7E2-9FD68482EC14}"/>
              </a:ext>
            </a:extLst>
          </p:cNvPr>
          <p:cNvCxnSpPr>
            <a:cxnSpLocks/>
          </p:cNvCxnSpPr>
          <p:nvPr/>
        </p:nvCxnSpPr>
        <p:spPr>
          <a:xfrm flipV="1">
            <a:off x="1852248" y="2442630"/>
            <a:ext cx="0" cy="1785535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DB7A19-3F3D-46D0-826D-26DFD73F5B91}"/>
              </a:ext>
            </a:extLst>
          </p:cNvPr>
          <p:cNvSpPr/>
          <p:nvPr/>
        </p:nvSpPr>
        <p:spPr>
          <a:xfrm>
            <a:off x="1254595" y="2605605"/>
            <a:ext cx="179570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Steam Model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9BF43F-D345-4FF1-A3BA-587F0748586F}"/>
              </a:ext>
            </a:extLst>
          </p:cNvPr>
          <p:cNvSpPr/>
          <p:nvPr/>
        </p:nvSpPr>
        <p:spPr>
          <a:xfrm>
            <a:off x="1254594" y="3137910"/>
            <a:ext cx="179571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Movie Model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7714AD-2932-483C-9A39-8B42903D1A5C}"/>
              </a:ext>
            </a:extLst>
          </p:cNvPr>
          <p:cNvSpPr/>
          <p:nvPr/>
        </p:nvSpPr>
        <p:spPr>
          <a:xfrm>
            <a:off x="1254594" y="3670215"/>
            <a:ext cx="179571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Shopping Model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DA9F219-96EB-4FB7-90E2-E5A1AA73177C}"/>
              </a:ext>
            </a:extLst>
          </p:cNvPr>
          <p:cNvSpPr/>
          <p:nvPr/>
        </p:nvSpPr>
        <p:spPr>
          <a:xfrm>
            <a:off x="1254594" y="4203856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Result CSV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94D67D2-6AA9-49EE-BC76-058E0FC2F4AE}"/>
              </a:ext>
            </a:extLst>
          </p:cNvPr>
          <p:cNvCxnSpPr>
            <a:cxnSpLocks/>
          </p:cNvCxnSpPr>
          <p:nvPr/>
        </p:nvCxnSpPr>
        <p:spPr>
          <a:xfrm>
            <a:off x="2830065" y="4367719"/>
            <a:ext cx="652437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3593198-D248-41CF-ACCC-EC73D214A00F}"/>
              </a:ext>
            </a:extLst>
          </p:cNvPr>
          <p:cNvSpPr/>
          <p:nvPr/>
        </p:nvSpPr>
        <p:spPr>
          <a:xfrm>
            <a:off x="5281709" y="4195754"/>
            <a:ext cx="1334835" cy="646983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전략 수립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보완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D5685B-C74A-4187-AE79-4A6CFC0C8F3B}"/>
              </a:ext>
            </a:extLst>
          </p:cNvPr>
          <p:cNvCxnSpPr>
            <a:cxnSpLocks/>
          </p:cNvCxnSpPr>
          <p:nvPr/>
        </p:nvCxnSpPr>
        <p:spPr>
          <a:xfrm>
            <a:off x="4692459" y="4367719"/>
            <a:ext cx="589250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836BCC-ABB0-44CE-B937-3618631DEC3F}"/>
              </a:ext>
            </a:extLst>
          </p:cNvPr>
          <p:cNvSpPr/>
          <p:nvPr/>
        </p:nvSpPr>
        <p:spPr>
          <a:xfrm>
            <a:off x="3492752" y="4183054"/>
            <a:ext cx="119970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 작업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7D3106C-1269-4C15-BC8C-347ED558641F}"/>
              </a:ext>
            </a:extLst>
          </p:cNvPr>
          <p:cNvCxnSpPr>
            <a:cxnSpLocks/>
          </p:cNvCxnSpPr>
          <p:nvPr/>
        </p:nvCxnSpPr>
        <p:spPr>
          <a:xfrm>
            <a:off x="6096000" y="4842737"/>
            <a:ext cx="0" cy="74094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A8663A7-8132-4C67-A6C7-7FEF04482738}"/>
              </a:ext>
            </a:extLst>
          </p:cNvPr>
          <p:cNvSpPr/>
          <p:nvPr/>
        </p:nvSpPr>
        <p:spPr>
          <a:xfrm>
            <a:off x="5854673" y="5594196"/>
            <a:ext cx="1334835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Total Model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7908827"/>
      </p:ext>
    </p:extLst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59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 코드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2DBB8C9-BE30-474F-AF78-1B0560C3AA69}"/>
              </a:ext>
            </a:extLst>
          </p:cNvPr>
          <p:cNvSpPr/>
          <p:nvPr/>
        </p:nvSpPr>
        <p:spPr>
          <a:xfrm>
            <a:off x="1867712" y="1252593"/>
            <a:ext cx="630341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D92D87D3-A6AC-498D-9F0C-555F31643F20}"/>
              </a:ext>
            </a:extLst>
          </p:cNvPr>
          <p:cNvSpPr/>
          <p:nvPr/>
        </p:nvSpPr>
        <p:spPr>
          <a:xfrm>
            <a:off x="1307415" y="1726504"/>
            <a:ext cx="560297" cy="4421167"/>
          </a:xfrm>
          <a:prstGeom prst="leftBrace">
            <a:avLst>
              <a:gd name="adj1" fmla="val 0"/>
              <a:gd name="adj2" fmla="val 49120"/>
            </a:avLst>
          </a:prstGeom>
          <a:ln w="19050">
            <a:solidFill>
              <a:schemeClr val="bg1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C0DDDA-39C1-4F91-8543-86759C56106E}"/>
              </a:ext>
            </a:extLst>
          </p:cNvPr>
          <p:cNvSpPr/>
          <p:nvPr/>
        </p:nvSpPr>
        <p:spPr>
          <a:xfrm>
            <a:off x="93908" y="1750216"/>
            <a:ext cx="135604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Model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학습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CF4C79F5-270A-4414-91FD-EA5733C38192}"/>
              </a:ext>
            </a:extLst>
          </p:cNvPr>
          <p:cNvSpPr/>
          <p:nvPr/>
        </p:nvSpPr>
        <p:spPr>
          <a:xfrm rot="10800000">
            <a:off x="10428705" y="1726504"/>
            <a:ext cx="560297" cy="4421167"/>
          </a:xfrm>
          <a:prstGeom prst="leftBrace">
            <a:avLst>
              <a:gd name="adj1" fmla="val 0"/>
              <a:gd name="adj2" fmla="val 49120"/>
            </a:avLst>
          </a:prstGeom>
          <a:ln w="19050">
            <a:solidFill>
              <a:schemeClr val="bg1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CD7EB55-4D26-498E-88C5-88547BC4D21F}"/>
              </a:ext>
            </a:extLst>
          </p:cNvPr>
          <p:cNvSpPr/>
          <p:nvPr/>
        </p:nvSpPr>
        <p:spPr>
          <a:xfrm>
            <a:off x="9066758" y="6236329"/>
            <a:ext cx="1575471" cy="3745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결과물</a:t>
            </a:r>
            <a:endParaRPr kumimoji="0" lang="ko-KR" altLang="en-US" sz="16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D6FBD-F03F-4CF1-A8DA-33F6AD0C2407}"/>
              </a:ext>
            </a:extLst>
          </p:cNvPr>
          <p:cNvSpPr/>
          <p:nvPr/>
        </p:nvSpPr>
        <p:spPr>
          <a:xfrm>
            <a:off x="1964120" y="1736013"/>
            <a:ext cx="1058808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분리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1EE428-9D83-463D-802A-609C74A3E102}"/>
              </a:ext>
            </a:extLst>
          </p:cNvPr>
          <p:cNvCxnSpPr>
            <a:cxnSpLocks/>
          </p:cNvCxnSpPr>
          <p:nvPr/>
        </p:nvCxnSpPr>
        <p:spPr>
          <a:xfrm>
            <a:off x="2227634" y="1539548"/>
            <a:ext cx="0" cy="186955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C5D9C45-1FD5-42CA-83CA-C283167827F4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3555132" y="4617384"/>
            <a:ext cx="410626" cy="1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690CE4-0862-4872-83D6-8F42DB3E318B}"/>
              </a:ext>
            </a:extLst>
          </p:cNvPr>
          <p:cNvSpPr/>
          <p:nvPr/>
        </p:nvSpPr>
        <p:spPr>
          <a:xfrm>
            <a:off x="3965758" y="4486580"/>
            <a:ext cx="560298" cy="261608"/>
          </a:xfrm>
          <a:prstGeom prst="rect">
            <a:avLst/>
          </a:prstGeom>
          <a:solidFill>
            <a:srgbClr val="FFFFFF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Mecab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53AEBA-C30F-4518-8EE8-17CEC991F928}"/>
              </a:ext>
            </a:extLst>
          </p:cNvPr>
          <p:cNvSpPr txBox="1"/>
          <p:nvPr/>
        </p:nvSpPr>
        <p:spPr>
          <a:xfrm>
            <a:off x="3233784" y="3137185"/>
            <a:ext cx="195502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 제거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공백 제거</a:t>
            </a: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 제거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7C9FF42-15F4-4E75-9B80-ABD888E6F334}"/>
              </a:ext>
            </a:extLst>
          </p:cNvPr>
          <p:cNvSpPr/>
          <p:nvPr/>
        </p:nvSpPr>
        <p:spPr>
          <a:xfrm>
            <a:off x="2035591" y="2176882"/>
            <a:ext cx="907796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Train,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Test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2FDAE46-6BB1-4684-9D91-5791C8067F88}"/>
              </a:ext>
            </a:extLst>
          </p:cNvPr>
          <p:cNvCxnSpPr>
            <a:cxnSpLocks/>
          </p:cNvCxnSpPr>
          <p:nvPr/>
        </p:nvCxnSpPr>
        <p:spPr>
          <a:xfrm>
            <a:off x="2399489" y="1989927"/>
            <a:ext cx="0" cy="186955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D21F16-0C0D-4026-BD76-721475282913}"/>
              </a:ext>
            </a:extLst>
          </p:cNvPr>
          <p:cNvSpPr/>
          <p:nvPr/>
        </p:nvSpPr>
        <p:spPr>
          <a:xfrm>
            <a:off x="2192976" y="2638894"/>
            <a:ext cx="750410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 정제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637F6E9-868E-4E5C-A140-FA6E77C74787}"/>
              </a:ext>
            </a:extLst>
          </p:cNvPr>
          <p:cNvCxnSpPr>
            <a:cxnSpLocks/>
          </p:cNvCxnSpPr>
          <p:nvPr/>
        </p:nvCxnSpPr>
        <p:spPr>
          <a:xfrm>
            <a:off x="2539989" y="2457808"/>
            <a:ext cx="0" cy="186955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D3BDB1F-DD45-450E-A7EF-3DE807891F77}"/>
              </a:ext>
            </a:extLst>
          </p:cNvPr>
          <p:cNvSpPr/>
          <p:nvPr/>
        </p:nvSpPr>
        <p:spPr>
          <a:xfrm>
            <a:off x="2323596" y="3102791"/>
            <a:ext cx="907796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Train,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Test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E1D8168-C6A4-4F00-A09B-BAFFC8FDE3FB}"/>
              </a:ext>
            </a:extLst>
          </p:cNvPr>
          <p:cNvCxnSpPr>
            <a:cxnSpLocks/>
          </p:cNvCxnSpPr>
          <p:nvPr/>
        </p:nvCxnSpPr>
        <p:spPr>
          <a:xfrm>
            <a:off x="2662643" y="2915836"/>
            <a:ext cx="0" cy="186955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BCCEF5F-B723-4444-AF92-E6A2FCB6FE71}"/>
              </a:ext>
            </a:extLst>
          </p:cNvPr>
          <p:cNvSpPr/>
          <p:nvPr/>
        </p:nvSpPr>
        <p:spPr>
          <a:xfrm>
            <a:off x="2539598" y="3570672"/>
            <a:ext cx="750410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불용어 제거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5B2F63E-023B-4B64-A7C1-81D5D295FCB9}"/>
              </a:ext>
            </a:extLst>
          </p:cNvPr>
          <p:cNvCxnSpPr>
            <a:cxnSpLocks/>
          </p:cNvCxnSpPr>
          <p:nvPr/>
        </p:nvCxnSpPr>
        <p:spPr>
          <a:xfrm>
            <a:off x="2777494" y="3383717"/>
            <a:ext cx="0" cy="186955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1E229CC-6CE4-4727-BF0A-EAD9B264396C}"/>
              </a:ext>
            </a:extLst>
          </p:cNvPr>
          <p:cNvCxnSpPr>
            <a:cxnSpLocks/>
          </p:cNvCxnSpPr>
          <p:nvPr/>
        </p:nvCxnSpPr>
        <p:spPr>
          <a:xfrm>
            <a:off x="2949105" y="3843609"/>
            <a:ext cx="0" cy="186955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D3D5DC8-17ED-4B64-84E5-44A4C648FF81}"/>
              </a:ext>
            </a:extLst>
          </p:cNvPr>
          <p:cNvSpPr/>
          <p:nvPr/>
        </p:nvSpPr>
        <p:spPr>
          <a:xfrm>
            <a:off x="2647336" y="4028700"/>
            <a:ext cx="907796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Train,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Test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CBA678A-3436-4E44-96D3-6FCDF71AB887}"/>
              </a:ext>
            </a:extLst>
          </p:cNvPr>
          <p:cNvCxnSpPr>
            <a:cxnSpLocks/>
          </p:cNvCxnSpPr>
          <p:nvPr/>
        </p:nvCxnSpPr>
        <p:spPr>
          <a:xfrm>
            <a:off x="3093673" y="4309626"/>
            <a:ext cx="0" cy="186955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81EBA8A-E199-45C1-85AC-9FFC614026CD}"/>
              </a:ext>
            </a:extLst>
          </p:cNvPr>
          <p:cNvSpPr/>
          <p:nvPr/>
        </p:nvSpPr>
        <p:spPr>
          <a:xfrm>
            <a:off x="2804722" y="4475611"/>
            <a:ext cx="750410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Tokenizing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5EE28C1-2605-42B6-B705-A66A45777787}"/>
              </a:ext>
            </a:extLst>
          </p:cNvPr>
          <p:cNvSpPr/>
          <p:nvPr/>
        </p:nvSpPr>
        <p:spPr>
          <a:xfrm>
            <a:off x="3823375" y="3569842"/>
            <a:ext cx="933321" cy="261608"/>
          </a:xfrm>
          <a:prstGeom prst="rect">
            <a:avLst/>
          </a:prstGeom>
          <a:solidFill>
            <a:srgbClr val="FFFFFF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Stopword.py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F0141E6-1CF7-49DF-B38F-582556DD00C7}"/>
              </a:ext>
            </a:extLst>
          </p:cNvPr>
          <p:cNvCxnSpPr>
            <a:cxnSpLocks/>
            <a:stCxn id="59" idx="1"/>
            <a:endCxn id="53" idx="3"/>
          </p:cNvCxnSpPr>
          <p:nvPr/>
        </p:nvCxnSpPr>
        <p:spPr>
          <a:xfrm flipH="1" flipV="1">
            <a:off x="3290008" y="3697629"/>
            <a:ext cx="533367" cy="3017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3E4D6D2-B6A7-428C-A6D3-A5C709C5F4F1}"/>
              </a:ext>
            </a:extLst>
          </p:cNvPr>
          <p:cNvCxnSpPr>
            <a:cxnSpLocks/>
          </p:cNvCxnSpPr>
          <p:nvPr/>
        </p:nvCxnSpPr>
        <p:spPr>
          <a:xfrm>
            <a:off x="3231392" y="4748188"/>
            <a:ext cx="0" cy="186955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276711B-8753-402C-95B4-2F27357B1C5F}"/>
              </a:ext>
            </a:extLst>
          </p:cNvPr>
          <p:cNvSpPr/>
          <p:nvPr/>
        </p:nvSpPr>
        <p:spPr>
          <a:xfrm>
            <a:off x="2909313" y="4925143"/>
            <a:ext cx="907796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Train,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Test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3A31DE-6062-41B6-8F81-F9329F88CA40}"/>
              </a:ext>
            </a:extLst>
          </p:cNvPr>
          <p:cNvSpPr txBox="1"/>
          <p:nvPr/>
        </p:nvSpPr>
        <p:spPr>
          <a:xfrm>
            <a:off x="3605879" y="4063407"/>
            <a:ext cx="709488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 제거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B2C84C-F060-4B9B-9E44-C3EAD9CA1738}"/>
              </a:ext>
            </a:extLst>
          </p:cNvPr>
          <p:cNvSpPr txBox="1"/>
          <p:nvPr/>
        </p:nvSpPr>
        <p:spPr>
          <a:xfrm>
            <a:off x="3829230" y="4964756"/>
            <a:ext cx="82650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형태소로 변환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7D94E48-3408-40C4-8BFC-DAB5F7249A6F}"/>
              </a:ext>
            </a:extLst>
          </p:cNvPr>
          <p:cNvCxnSpPr>
            <a:cxnSpLocks/>
          </p:cNvCxnSpPr>
          <p:nvPr/>
        </p:nvCxnSpPr>
        <p:spPr>
          <a:xfrm>
            <a:off x="3403728" y="5225803"/>
            <a:ext cx="0" cy="186955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201E0E0-E698-4293-9719-4D3B478AD36F}"/>
              </a:ext>
            </a:extLst>
          </p:cNvPr>
          <p:cNvSpPr/>
          <p:nvPr/>
        </p:nvSpPr>
        <p:spPr>
          <a:xfrm>
            <a:off x="2988838" y="5401520"/>
            <a:ext cx="1326527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문장 평균 길이 시각화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3243013-C21D-4014-868D-480879D9EDA7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4315365" y="5528477"/>
            <a:ext cx="210690" cy="3244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3C98F0C-69B1-4A06-B26D-0C773F18B341}"/>
              </a:ext>
            </a:extLst>
          </p:cNvPr>
          <p:cNvSpPr/>
          <p:nvPr/>
        </p:nvSpPr>
        <p:spPr>
          <a:xfrm>
            <a:off x="4502945" y="5401520"/>
            <a:ext cx="1771565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긍정 부정 리뷰 별 시각화 자료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15B82A-B8A1-42D0-8866-A87A7AC25BB4}"/>
              </a:ext>
            </a:extLst>
          </p:cNvPr>
          <p:cNvSpPr/>
          <p:nvPr/>
        </p:nvSpPr>
        <p:spPr>
          <a:xfrm>
            <a:off x="5953126" y="1726503"/>
            <a:ext cx="752474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정수 인코딩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A0A070A-DA96-4F80-AC4E-07530172FBEE}"/>
              </a:ext>
            </a:extLst>
          </p:cNvPr>
          <p:cNvCxnSpPr>
            <a:cxnSpLocks/>
            <a:stCxn id="64" idx="3"/>
            <a:endCxn id="71" idx="1"/>
          </p:cNvCxnSpPr>
          <p:nvPr/>
        </p:nvCxnSpPr>
        <p:spPr>
          <a:xfrm flipV="1">
            <a:off x="4655736" y="1853460"/>
            <a:ext cx="1297390" cy="3234406"/>
          </a:xfrm>
          <a:prstGeom prst="bentConnector3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FDB7AC3-1E3B-49D3-B080-8ADD7B1FAF49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705600" y="1849464"/>
            <a:ext cx="229885" cy="399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D50CC6E9-40B6-45D4-A321-7631EDF2F607}"/>
              </a:ext>
            </a:extLst>
          </p:cNvPr>
          <p:cNvSpPr/>
          <p:nvPr/>
        </p:nvSpPr>
        <p:spPr>
          <a:xfrm>
            <a:off x="6935485" y="1709001"/>
            <a:ext cx="907796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Vocab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3D0A33-378F-4938-A35F-601EC4960E8C}"/>
              </a:ext>
            </a:extLst>
          </p:cNvPr>
          <p:cNvSpPr txBox="1"/>
          <p:nvPr/>
        </p:nvSpPr>
        <p:spPr>
          <a:xfrm>
            <a:off x="7886774" y="1743708"/>
            <a:ext cx="1241685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단어 관계성 집합 정의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09D0A41-44F5-432F-BECC-42EA5F378F2F}"/>
              </a:ext>
            </a:extLst>
          </p:cNvPr>
          <p:cNvSpPr/>
          <p:nvPr/>
        </p:nvSpPr>
        <p:spPr>
          <a:xfrm>
            <a:off x="6901419" y="2213791"/>
            <a:ext cx="964634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Tokenizer 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7B4646A-5424-43A8-8E08-181A922B5364}"/>
              </a:ext>
            </a:extLst>
          </p:cNvPr>
          <p:cNvCxnSpPr>
            <a:cxnSpLocks/>
            <a:stCxn id="76" idx="2"/>
            <a:endCxn id="78" idx="0"/>
          </p:cNvCxnSpPr>
          <p:nvPr/>
        </p:nvCxnSpPr>
        <p:spPr>
          <a:xfrm flipH="1">
            <a:off x="7383736" y="1989927"/>
            <a:ext cx="5647" cy="223864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5E0DA94-9F1A-4097-BAA2-85DE7DC9C027}"/>
              </a:ext>
            </a:extLst>
          </p:cNvPr>
          <p:cNvCxnSpPr>
            <a:cxnSpLocks/>
            <a:stCxn id="71" idx="2"/>
            <a:endCxn id="94" idx="0"/>
          </p:cNvCxnSpPr>
          <p:nvPr/>
        </p:nvCxnSpPr>
        <p:spPr>
          <a:xfrm flipH="1">
            <a:off x="6325734" y="1980417"/>
            <a:ext cx="3629" cy="219868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0B95095C-65A9-4181-A36F-59606078684F}"/>
              </a:ext>
            </a:extLst>
          </p:cNvPr>
          <p:cNvSpPr/>
          <p:nvPr/>
        </p:nvSpPr>
        <p:spPr>
          <a:xfrm>
            <a:off x="5871836" y="2200285"/>
            <a:ext cx="907796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Train,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Test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DC98227-E6C3-4248-93F4-1757D83F72C3}"/>
              </a:ext>
            </a:extLst>
          </p:cNvPr>
          <p:cNvCxnSpPr>
            <a:cxnSpLocks/>
            <a:stCxn id="94" idx="3"/>
            <a:endCxn id="78" idx="1"/>
          </p:cNvCxnSpPr>
          <p:nvPr/>
        </p:nvCxnSpPr>
        <p:spPr>
          <a:xfrm>
            <a:off x="6779632" y="2340748"/>
            <a:ext cx="121787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C4926F38-673D-4BDE-88BD-F63C8D0DD64E}"/>
              </a:ext>
            </a:extLst>
          </p:cNvPr>
          <p:cNvCxnSpPr>
            <a:cxnSpLocks/>
            <a:stCxn id="106" idx="3"/>
            <a:endCxn id="198" idx="1"/>
          </p:cNvCxnSpPr>
          <p:nvPr/>
        </p:nvCxnSpPr>
        <p:spPr>
          <a:xfrm flipV="1">
            <a:off x="7832287" y="2813929"/>
            <a:ext cx="241099" cy="4572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BFC77435-C774-4349-94F4-274C3B71226C}"/>
              </a:ext>
            </a:extLst>
          </p:cNvPr>
          <p:cNvSpPr/>
          <p:nvPr/>
        </p:nvSpPr>
        <p:spPr>
          <a:xfrm>
            <a:off x="6924491" y="2678038"/>
            <a:ext cx="907796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tokenizer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95C7D36-86E0-4F20-A112-0A9C48A8A48F}"/>
              </a:ext>
            </a:extLst>
          </p:cNvPr>
          <p:cNvCxnSpPr>
            <a:cxnSpLocks/>
            <a:stCxn id="78" idx="2"/>
            <a:endCxn id="106" idx="0"/>
          </p:cNvCxnSpPr>
          <p:nvPr/>
        </p:nvCxnSpPr>
        <p:spPr>
          <a:xfrm flipH="1">
            <a:off x="7378389" y="2467705"/>
            <a:ext cx="5347" cy="210333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B759331-143A-4724-BD74-108BE4F35FAA}"/>
              </a:ext>
            </a:extLst>
          </p:cNvPr>
          <p:cNvSpPr/>
          <p:nvPr/>
        </p:nvSpPr>
        <p:spPr>
          <a:xfrm>
            <a:off x="6059677" y="2693171"/>
            <a:ext cx="532113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Fits on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744EFE6-989C-4F8C-90AA-58DEAECE8030}"/>
              </a:ext>
            </a:extLst>
          </p:cNvPr>
          <p:cNvCxnSpPr>
            <a:cxnSpLocks/>
            <a:stCxn id="94" idx="2"/>
            <a:endCxn id="113" idx="0"/>
          </p:cNvCxnSpPr>
          <p:nvPr/>
        </p:nvCxnSpPr>
        <p:spPr>
          <a:xfrm>
            <a:off x="6325734" y="2481211"/>
            <a:ext cx="0" cy="21196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DCE02EA2-F850-4C24-A4D4-226234BC4775}"/>
              </a:ext>
            </a:extLst>
          </p:cNvPr>
          <p:cNvCxnSpPr>
            <a:cxnSpLocks/>
            <a:stCxn id="106" idx="1"/>
            <a:endCxn id="113" idx="3"/>
          </p:cNvCxnSpPr>
          <p:nvPr/>
        </p:nvCxnSpPr>
        <p:spPr>
          <a:xfrm flipH="1">
            <a:off x="6591790" y="2818501"/>
            <a:ext cx="332701" cy="1627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4916A65-03F9-4E62-9FA9-89597610A83E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6325734" y="2947085"/>
            <a:ext cx="0" cy="25252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307EA40C-1DD9-4F73-AC12-A0365EC855DD}"/>
              </a:ext>
            </a:extLst>
          </p:cNvPr>
          <p:cNvSpPr/>
          <p:nvPr/>
        </p:nvSpPr>
        <p:spPr>
          <a:xfrm>
            <a:off x="5932729" y="3182976"/>
            <a:ext cx="907796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Train,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Test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798612E-E6D9-420C-A895-BE0E9B49F0B5}"/>
              </a:ext>
            </a:extLst>
          </p:cNvPr>
          <p:cNvSpPr txBox="1"/>
          <p:nvPr/>
        </p:nvSpPr>
        <p:spPr>
          <a:xfrm>
            <a:off x="7628902" y="3446732"/>
            <a:ext cx="97558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최종 정제 결과물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97A522B-C73F-415B-8040-7144594BF636}"/>
              </a:ext>
            </a:extLst>
          </p:cNvPr>
          <p:cNvCxnSpPr>
            <a:cxnSpLocks/>
          </p:cNvCxnSpPr>
          <p:nvPr/>
        </p:nvCxnSpPr>
        <p:spPr>
          <a:xfrm>
            <a:off x="6355442" y="3470663"/>
            <a:ext cx="0" cy="25252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F1A18D5-8073-4640-925B-91E47DF20D02}"/>
              </a:ext>
            </a:extLst>
          </p:cNvPr>
          <p:cNvSpPr/>
          <p:nvPr/>
        </p:nvSpPr>
        <p:spPr>
          <a:xfrm>
            <a:off x="6117264" y="3710415"/>
            <a:ext cx="723262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패딩 작업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E91CD5E-A4BE-4E59-AB10-A502DE95509A}"/>
              </a:ext>
            </a:extLst>
          </p:cNvPr>
          <p:cNvSpPr/>
          <p:nvPr/>
        </p:nvSpPr>
        <p:spPr>
          <a:xfrm>
            <a:off x="5559810" y="4909927"/>
            <a:ext cx="1566962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문장 최대 길이 전략 수립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AABE126-A9C0-4E83-8FA6-45670B072DFF}"/>
              </a:ext>
            </a:extLst>
          </p:cNvPr>
          <p:cNvCxnSpPr>
            <a:cxnSpLocks/>
          </p:cNvCxnSpPr>
          <p:nvPr/>
        </p:nvCxnSpPr>
        <p:spPr>
          <a:xfrm flipH="1" flipV="1">
            <a:off x="5953126" y="5163841"/>
            <a:ext cx="1" cy="248918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EB2911B0-45E3-4887-8E46-938A20C9FA5F}"/>
              </a:ext>
            </a:extLst>
          </p:cNvPr>
          <p:cNvCxnSpPr>
            <a:cxnSpLocks/>
          </p:cNvCxnSpPr>
          <p:nvPr/>
        </p:nvCxnSpPr>
        <p:spPr>
          <a:xfrm flipH="1" flipV="1">
            <a:off x="5970682" y="4669187"/>
            <a:ext cx="1" cy="248918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14594C6B-FD24-403F-831D-2FC35F734D1A}"/>
              </a:ext>
            </a:extLst>
          </p:cNvPr>
          <p:cNvSpPr/>
          <p:nvPr/>
        </p:nvSpPr>
        <p:spPr>
          <a:xfrm>
            <a:off x="5548224" y="4375191"/>
            <a:ext cx="907796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Max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len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C19F06D-5C11-4476-AF5A-BF3508577A4F}"/>
              </a:ext>
            </a:extLst>
          </p:cNvPr>
          <p:cNvCxnSpPr>
            <a:cxnSpLocks/>
          </p:cNvCxnSpPr>
          <p:nvPr/>
        </p:nvCxnSpPr>
        <p:spPr>
          <a:xfrm flipV="1">
            <a:off x="6274510" y="3965129"/>
            <a:ext cx="0" cy="396992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D54DB86-921B-4592-AA8E-9A8EA4293ECE}"/>
              </a:ext>
            </a:extLst>
          </p:cNvPr>
          <p:cNvCxnSpPr>
            <a:cxnSpLocks/>
            <a:stCxn id="131" idx="3"/>
          </p:cNvCxnSpPr>
          <p:nvPr/>
        </p:nvCxnSpPr>
        <p:spPr>
          <a:xfrm>
            <a:off x="6840526" y="3837372"/>
            <a:ext cx="704194" cy="6237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0820BEF0-7B04-4466-82AC-7E490E0F7A36}"/>
              </a:ext>
            </a:extLst>
          </p:cNvPr>
          <p:cNvSpPr/>
          <p:nvPr/>
        </p:nvSpPr>
        <p:spPr>
          <a:xfrm>
            <a:off x="7523671" y="3690987"/>
            <a:ext cx="560296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Train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D0E6952-6BE6-4D16-BC25-7EA3912156BB}"/>
              </a:ext>
            </a:extLst>
          </p:cNvPr>
          <p:cNvSpPr/>
          <p:nvPr/>
        </p:nvSpPr>
        <p:spPr>
          <a:xfrm>
            <a:off x="7476432" y="4230209"/>
            <a:ext cx="1297390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훈련 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컴파일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A91C4262-B521-498F-B69D-2D1E01F8C887}"/>
              </a:ext>
            </a:extLst>
          </p:cNvPr>
          <p:cNvSpPr/>
          <p:nvPr/>
        </p:nvSpPr>
        <p:spPr>
          <a:xfrm>
            <a:off x="8156793" y="3708664"/>
            <a:ext cx="560296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Test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EC9CDFD-EE26-45E9-9AD1-9F95EE0E3796}"/>
              </a:ext>
            </a:extLst>
          </p:cNvPr>
          <p:cNvCxnSpPr>
            <a:cxnSpLocks/>
          </p:cNvCxnSpPr>
          <p:nvPr/>
        </p:nvCxnSpPr>
        <p:spPr>
          <a:xfrm flipH="1">
            <a:off x="7831367" y="3974556"/>
            <a:ext cx="6696" cy="255653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D9271571-A61F-49AD-B996-56231521E7DE}"/>
              </a:ext>
            </a:extLst>
          </p:cNvPr>
          <p:cNvCxnSpPr>
            <a:cxnSpLocks/>
          </p:cNvCxnSpPr>
          <p:nvPr/>
        </p:nvCxnSpPr>
        <p:spPr>
          <a:xfrm>
            <a:off x="7831367" y="4515654"/>
            <a:ext cx="5684" cy="572212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C579AB3A-D079-44CA-B575-E6E3D4D9E23A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7831367" y="4833493"/>
            <a:ext cx="382482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AB3E7C2-C115-4CF5-ADBC-9D8CC9A98CE9}"/>
              </a:ext>
            </a:extLst>
          </p:cNvPr>
          <p:cNvSpPr/>
          <p:nvPr/>
        </p:nvSpPr>
        <p:spPr>
          <a:xfrm>
            <a:off x="8213849" y="4603644"/>
            <a:ext cx="741557" cy="45969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Model Chekpoin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124B11B1-EDFE-40C9-A0AB-4B66C264C615}"/>
              </a:ext>
            </a:extLst>
          </p:cNvPr>
          <p:cNvSpPr/>
          <p:nvPr/>
        </p:nvSpPr>
        <p:spPr>
          <a:xfrm>
            <a:off x="7467815" y="5076837"/>
            <a:ext cx="741557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history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F5BEF303-9408-4EA4-9ED5-31316DABAC08}"/>
              </a:ext>
            </a:extLst>
          </p:cNvPr>
          <p:cNvCxnSpPr>
            <a:cxnSpLocks/>
            <a:stCxn id="156" idx="2"/>
            <a:endCxn id="167" idx="0"/>
          </p:cNvCxnSpPr>
          <p:nvPr/>
        </p:nvCxnSpPr>
        <p:spPr>
          <a:xfrm flipH="1">
            <a:off x="8584627" y="5063342"/>
            <a:ext cx="1" cy="18420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2627B3CE-20ED-41AF-84E2-EC735A123203}"/>
              </a:ext>
            </a:extLst>
          </p:cNvPr>
          <p:cNvSpPr/>
          <p:nvPr/>
        </p:nvSpPr>
        <p:spPr>
          <a:xfrm>
            <a:off x="8314505" y="5247551"/>
            <a:ext cx="540244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7D7EAC9-A0FA-4CC0-855C-73D8777182AC}"/>
              </a:ext>
            </a:extLst>
          </p:cNvPr>
          <p:cNvSpPr/>
          <p:nvPr/>
        </p:nvSpPr>
        <p:spPr>
          <a:xfrm>
            <a:off x="8371732" y="5694164"/>
            <a:ext cx="884604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정확도 테스트</a:t>
            </a: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ECF9B8D0-964D-40D6-94AA-B122CFBD2F54}"/>
              </a:ext>
            </a:extLst>
          </p:cNvPr>
          <p:cNvCxnSpPr>
            <a:cxnSpLocks/>
          </p:cNvCxnSpPr>
          <p:nvPr/>
        </p:nvCxnSpPr>
        <p:spPr>
          <a:xfrm>
            <a:off x="8576817" y="5520877"/>
            <a:ext cx="0" cy="16156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03BB53EB-E6A2-425C-99B1-64BE00E2B788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8717089" y="3849127"/>
            <a:ext cx="407782" cy="1845037"/>
          </a:xfrm>
          <a:prstGeom prst="bentConnector2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DF45D9B8-0979-4DA1-ABAD-32DF68A31F34}"/>
              </a:ext>
            </a:extLst>
          </p:cNvPr>
          <p:cNvCxnSpPr>
            <a:cxnSpLocks/>
            <a:stCxn id="172" idx="1"/>
          </p:cNvCxnSpPr>
          <p:nvPr/>
        </p:nvCxnSpPr>
        <p:spPr>
          <a:xfrm flipH="1">
            <a:off x="8116695" y="5821121"/>
            <a:ext cx="255037" cy="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B2F2F85-50F5-4531-903C-142639828C82}"/>
              </a:ext>
            </a:extLst>
          </p:cNvPr>
          <p:cNvSpPr/>
          <p:nvPr/>
        </p:nvSpPr>
        <p:spPr>
          <a:xfrm>
            <a:off x="7305416" y="5687861"/>
            <a:ext cx="819711" cy="280926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정확도 결과</a:t>
            </a:r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3AD58623-49AD-48C2-B13D-6833703CD856}"/>
              </a:ext>
            </a:extLst>
          </p:cNvPr>
          <p:cNvCxnSpPr>
            <a:cxnSpLocks/>
            <a:stCxn id="184" idx="2"/>
          </p:cNvCxnSpPr>
          <p:nvPr/>
        </p:nvCxnSpPr>
        <p:spPr>
          <a:xfrm flipH="1">
            <a:off x="7715271" y="5968787"/>
            <a:ext cx="1" cy="25998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4A6AEDE-0910-4EBA-9238-2E81B0BFDD57}"/>
              </a:ext>
            </a:extLst>
          </p:cNvPr>
          <p:cNvSpPr/>
          <p:nvPr/>
        </p:nvSpPr>
        <p:spPr>
          <a:xfrm>
            <a:off x="7150722" y="6236329"/>
            <a:ext cx="1306193" cy="338552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모델 전략 수립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72F8E485-ADF4-4E53-9B74-1E478AC5DEAF}"/>
              </a:ext>
            </a:extLst>
          </p:cNvPr>
          <p:cNvSpPr/>
          <p:nvPr/>
        </p:nvSpPr>
        <p:spPr>
          <a:xfrm>
            <a:off x="9291774" y="3129490"/>
            <a:ext cx="1125440" cy="261608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tokenizer.pickle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712D09-3435-4343-A26A-DFEE54C6F268}"/>
              </a:ext>
            </a:extLst>
          </p:cNvPr>
          <p:cNvSpPr/>
          <p:nvPr/>
        </p:nvSpPr>
        <p:spPr>
          <a:xfrm>
            <a:off x="8073386" y="2686972"/>
            <a:ext cx="1125442" cy="253914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Pickle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파일로 저장</a:t>
            </a:r>
          </a:p>
        </p:txBody>
      </p: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4D996AAD-526A-48A5-BD62-12B9DF043FBB}"/>
              </a:ext>
            </a:extLst>
          </p:cNvPr>
          <p:cNvCxnSpPr>
            <a:cxnSpLocks/>
            <a:stCxn id="198" idx="3"/>
            <a:endCxn id="191" idx="0"/>
          </p:cNvCxnSpPr>
          <p:nvPr/>
        </p:nvCxnSpPr>
        <p:spPr>
          <a:xfrm>
            <a:off x="9198828" y="2813929"/>
            <a:ext cx="655666" cy="315561"/>
          </a:xfrm>
          <a:prstGeom prst="bentConnector2">
            <a:avLst/>
          </a:prstGeom>
          <a:noFill/>
          <a:ln w="1905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96AF9238-9715-4E55-9C78-F1A06BDD97FB}"/>
              </a:ext>
            </a:extLst>
          </p:cNvPr>
          <p:cNvCxnSpPr>
            <a:cxnSpLocks/>
            <a:stCxn id="203" idx="2"/>
            <a:endCxn id="11" idx="0"/>
          </p:cNvCxnSpPr>
          <p:nvPr/>
        </p:nvCxnSpPr>
        <p:spPr>
          <a:xfrm flipH="1">
            <a:off x="9854494" y="5601661"/>
            <a:ext cx="8196" cy="634668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0053F91-4A0D-401C-A050-185C6141D2B3}"/>
              </a:ext>
            </a:extLst>
          </p:cNvPr>
          <p:cNvSpPr/>
          <p:nvPr/>
        </p:nvSpPr>
        <p:spPr>
          <a:xfrm>
            <a:off x="9513753" y="5347747"/>
            <a:ext cx="697873" cy="253914"/>
          </a:xfrm>
          <a:prstGeom prst="rect">
            <a:avLst/>
          </a:prstGeom>
          <a:solidFill>
            <a:srgbClr val="B8BCBB">
              <a:alpha val="46000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model.h5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0F7F02FD-E5A8-4E16-94C9-DDB0BEBA846E}"/>
              </a:ext>
            </a:extLst>
          </p:cNvPr>
          <p:cNvCxnSpPr>
            <a:cxnSpLocks/>
            <a:stCxn id="203" idx="0"/>
            <a:endCxn id="191" idx="2"/>
          </p:cNvCxnSpPr>
          <p:nvPr/>
        </p:nvCxnSpPr>
        <p:spPr>
          <a:xfrm flipH="1" flipV="1">
            <a:off x="9854494" y="3391098"/>
            <a:ext cx="8196" cy="1956649"/>
          </a:xfrm>
          <a:prstGeom prst="line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96621111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CD8B07-F4CB-44BC-BB4B-6DD77B0D6179}"/>
              </a:ext>
            </a:extLst>
          </p:cNvPr>
          <p:cNvSpPr/>
          <p:nvPr/>
        </p:nvSpPr>
        <p:spPr>
          <a:xfrm>
            <a:off x="265813" y="1234651"/>
            <a:ext cx="322641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Steam_model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라이브러리 선언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2D7BA2-ACF1-4F7C-A148-FB9FDC364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9" y="1748748"/>
            <a:ext cx="6807902" cy="45450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D584962-F3E8-422E-AD3A-018750F8187E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844366"/>
      </p:ext>
    </p:extLst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CD8B07-F4CB-44BC-BB4B-6DD77B0D6179}"/>
              </a:ext>
            </a:extLst>
          </p:cNvPr>
          <p:cNvSpPr/>
          <p:nvPr/>
        </p:nvSpPr>
        <p:spPr>
          <a:xfrm>
            <a:off x="265812" y="1234652"/>
            <a:ext cx="4364553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훈련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분리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정제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제거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61F238-BED3-4C0B-A9E5-B475C4711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2" y="1748748"/>
            <a:ext cx="6813089" cy="433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61549"/>
      </p:ext>
    </p:extLst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CD8B07-F4CB-44BC-BB4B-6DD77B0D6179}"/>
              </a:ext>
            </a:extLst>
          </p:cNvPr>
          <p:cNvSpPr/>
          <p:nvPr/>
        </p:nvSpPr>
        <p:spPr>
          <a:xfrm>
            <a:off x="265813" y="1234651"/>
            <a:ext cx="130034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Tokeni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zing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636E2-D9EB-422E-9A2D-FF70A0E7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48748"/>
            <a:ext cx="6813088" cy="17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98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그림 372">
            <a:extLst>
              <a:ext uri="{FF2B5EF4-FFF2-40B4-BE49-F238E27FC236}">
                <a16:creationId xmlns:a16="http://schemas.microsoft.com/office/drawing/2014/main" id="{81C8D4E2-40FB-4A31-A9E8-8A2A20ED7D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0" y="3510024"/>
            <a:ext cx="1309188" cy="73641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3455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플랫폼 구성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18670"/>
            <a:ext cx="2165604" cy="369330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C040ABE2-6627-41DD-9738-C02692570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6" t="8186" r="28124" b="8855"/>
          <a:stretch/>
        </p:blipFill>
        <p:spPr>
          <a:xfrm>
            <a:off x="5020358" y="684297"/>
            <a:ext cx="529392" cy="696067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1B8B7AAF-B45A-4DA0-BCDC-93501B60F4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42" y="996824"/>
            <a:ext cx="1191352" cy="794235"/>
          </a:xfrm>
          <a:prstGeom prst="rect">
            <a:avLst/>
          </a:prstGeom>
        </p:spPr>
      </p:pic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6134D52B-0C9E-494E-977B-E3EC4DF592A4}"/>
              </a:ext>
            </a:extLst>
          </p:cNvPr>
          <p:cNvSpPr/>
          <p:nvPr/>
        </p:nvSpPr>
        <p:spPr>
          <a:xfrm>
            <a:off x="4912598" y="628898"/>
            <a:ext cx="2193522" cy="1167334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75E154B-783C-4CBF-B683-E0BD20B3129F}"/>
              </a:ext>
            </a:extLst>
          </p:cNvPr>
          <p:cNvSpPr txBox="1"/>
          <p:nvPr/>
        </p:nvSpPr>
        <p:spPr>
          <a:xfrm>
            <a:off x="4912598" y="315899"/>
            <a:ext cx="1133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8E5274C-3D6D-4EE8-9B0D-E4AE95A972E0}"/>
              </a:ext>
            </a:extLst>
          </p:cNvPr>
          <p:cNvSpPr txBox="1"/>
          <p:nvPr/>
        </p:nvSpPr>
        <p:spPr>
          <a:xfrm>
            <a:off x="5751076" y="720001"/>
            <a:ext cx="13354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: AWS</a:t>
            </a:r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RDS</a:t>
            </a:r>
          </a:p>
          <a:p>
            <a:r>
              <a: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배포 </a:t>
            </a:r>
            <a:r>
              <a:rPr lang="en-US" altLang="ko-KR" sz="1050">
                <a:latin typeface="나눔스퀘어" panose="020B0600000101010101" pitchFamily="50" charset="-127"/>
                <a:ea typeface="나눔스퀘어" panose="020B0600000101010101" pitchFamily="50" charset="-127"/>
              </a:rPr>
              <a:t>: AWS RDS</a:t>
            </a:r>
            <a:endParaRPr lang="ko-KR" altLang="en-US" sz="105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D3090224-E07D-484E-93C7-4A3298C1A6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779" y="5063296"/>
            <a:ext cx="542733" cy="629118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CE836196-866A-433A-881B-A807A7CE14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65" y="5090137"/>
            <a:ext cx="575436" cy="575436"/>
          </a:xfrm>
          <a:prstGeom prst="rect">
            <a:avLst/>
          </a:prstGeom>
        </p:spPr>
      </p:pic>
      <p:pic>
        <p:nvPicPr>
          <p:cNvPr id="170" name="그림 169">
            <a:extLst>
              <a:ext uri="{FF2B5EF4-FFF2-40B4-BE49-F238E27FC236}">
                <a16:creationId xmlns:a16="http://schemas.microsoft.com/office/drawing/2014/main" id="{C68824F1-FF9B-4E22-817A-9852E5905C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164" y="5826774"/>
            <a:ext cx="1002729" cy="500243"/>
          </a:xfrm>
          <a:prstGeom prst="rect">
            <a:avLst/>
          </a:prstGeom>
        </p:spPr>
      </p:pic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6699D70B-48C8-406E-B9CB-502E46740EA9}"/>
              </a:ext>
            </a:extLst>
          </p:cNvPr>
          <p:cNvSpPr/>
          <p:nvPr/>
        </p:nvSpPr>
        <p:spPr>
          <a:xfrm>
            <a:off x="8218826" y="4939847"/>
            <a:ext cx="1752799" cy="1545244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66E2EC4B-7963-474B-BD47-34C627BB6B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78" y="5778504"/>
            <a:ext cx="730845" cy="277721"/>
          </a:xfrm>
          <a:prstGeom prst="rect">
            <a:avLst/>
          </a:prstGeom>
        </p:spPr>
      </p:pic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6CC261C7-CCE6-4F10-85C5-DB32A4D97840}"/>
              </a:ext>
            </a:extLst>
          </p:cNvPr>
          <p:cNvCxnSpPr>
            <a:cxnSpLocks/>
          </p:cNvCxnSpPr>
          <p:nvPr/>
        </p:nvCxnSpPr>
        <p:spPr>
          <a:xfrm flipH="1" flipV="1">
            <a:off x="6925581" y="4583462"/>
            <a:ext cx="1160366" cy="618733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F27FC077-75A6-45B3-AA8D-D118AC959E87}"/>
              </a:ext>
            </a:extLst>
          </p:cNvPr>
          <p:cNvCxnSpPr>
            <a:cxnSpLocks/>
          </p:cNvCxnSpPr>
          <p:nvPr/>
        </p:nvCxnSpPr>
        <p:spPr>
          <a:xfrm flipV="1">
            <a:off x="5751076" y="1877083"/>
            <a:ext cx="0" cy="299783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그림 182">
            <a:extLst>
              <a:ext uri="{FF2B5EF4-FFF2-40B4-BE49-F238E27FC236}">
                <a16:creationId xmlns:a16="http://schemas.microsoft.com/office/drawing/2014/main" id="{3C3AE632-15BF-40C8-B5AF-F950DEA1B7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43" y="1704802"/>
            <a:ext cx="324106" cy="375693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4726945E-1C26-4119-A6F3-49287152B0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199" y="1444079"/>
            <a:ext cx="372208" cy="372208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592621D7-95CF-409B-A950-5524FCFF2A30}"/>
              </a:ext>
            </a:extLst>
          </p:cNvPr>
          <p:cNvSpPr txBox="1"/>
          <p:nvPr/>
        </p:nvSpPr>
        <p:spPr>
          <a:xfrm>
            <a:off x="1689864" y="1094552"/>
            <a:ext cx="121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 서버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B21B85BB-4047-4E5D-B6E2-E2601CDE5F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92" y="1877083"/>
            <a:ext cx="695894" cy="347169"/>
          </a:xfrm>
          <a:prstGeom prst="rect">
            <a:avLst/>
          </a:prstGeom>
        </p:spPr>
      </p:pic>
      <p:pic>
        <p:nvPicPr>
          <p:cNvPr id="187" name="그림 186">
            <a:extLst>
              <a:ext uri="{FF2B5EF4-FFF2-40B4-BE49-F238E27FC236}">
                <a16:creationId xmlns:a16="http://schemas.microsoft.com/office/drawing/2014/main" id="{72F20D0F-98BF-4E65-9D7D-83DF63CAE83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736" y="855736"/>
            <a:ext cx="669538" cy="376615"/>
          </a:xfrm>
          <a:prstGeom prst="rect">
            <a:avLst/>
          </a:prstGeom>
        </p:spPr>
      </p:pic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DCFD04B7-9AFA-4F4B-84B0-964BBA7A19DA}"/>
              </a:ext>
            </a:extLst>
          </p:cNvPr>
          <p:cNvSpPr/>
          <p:nvPr/>
        </p:nvSpPr>
        <p:spPr>
          <a:xfrm>
            <a:off x="1775193" y="1370151"/>
            <a:ext cx="1486172" cy="113013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8A3795DB-2540-4D2C-B8C1-13A6F478BC2E}"/>
              </a:ext>
            </a:extLst>
          </p:cNvPr>
          <p:cNvSpPr txBox="1"/>
          <p:nvPr/>
        </p:nvSpPr>
        <p:spPr>
          <a:xfrm>
            <a:off x="2650303" y="937409"/>
            <a:ext cx="115929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Local</a:t>
            </a:r>
          </a:p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배포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AWS EC2</a:t>
            </a:r>
            <a:endParaRPr lang="ko-KR" altLang="en-US" sz="105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188AA9F9-77B8-46E2-8D27-B7EE730A27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07" y="1404812"/>
            <a:ext cx="619673" cy="235476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D4E2DED5-5329-45CA-BC35-BB561721150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91" y="1949059"/>
            <a:ext cx="850199" cy="543182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EBE7770B-7CEB-462C-8A02-3D0E54628EE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779" y="5897110"/>
            <a:ext cx="1002729" cy="640632"/>
          </a:xfrm>
          <a:prstGeom prst="rect">
            <a:avLst/>
          </a:prstGeom>
        </p:spPr>
      </p:pic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BF350A36-17D0-46BC-9150-3C1C6D3D6FB8}"/>
              </a:ext>
            </a:extLst>
          </p:cNvPr>
          <p:cNvCxnSpPr>
            <a:cxnSpLocks/>
          </p:cNvCxnSpPr>
          <p:nvPr/>
        </p:nvCxnSpPr>
        <p:spPr>
          <a:xfrm>
            <a:off x="7213478" y="1791059"/>
            <a:ext cx="1344773" cy="1015007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4D06CE1F-A539-4F3C-93A4-85A01C1E6059}"/>
              </a:ext>
            </a:extLst>
          </p:cNvPr>
          <p:cNvCxnSpPr>
            <a:cxnSpLocks/>
          </p:cNvCxnSpPr>
          <p:nvPr/>
        </p:nvCxnSpPr>
        <p:spPr>
          <a:xfrm flipV="1">
            <a:off x="5865770" y="4478425"/>
            <a:ext cx="0" cy="519897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7C8845D9-6332-474A-8508-167F6939F4C8}"/>
              </a:ext>
            </a:extLst>
          </p:cNvPr>
          <p:cNvGrpSpPr/>
          <p:nvPr/>
        </p:nvGrpSpPr>
        <p:grpSpPr>
          <a:xfrm>
            <a:off x="8686262" y="2311926"/>
            <a:ext cx="2685189" cy="1876026"/>
            <a:chOff x="7964763" y="1772249"/>
            <a:chExt cx="2685189" cy="1876026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F159A7C-ED8C-4046-8791-2BA7D634E6E2}"/>
                </a:ext>
              </a:extLst>
            </p:cNvPr>
            <p:cNvSpPr txBox="1"/>
            <p:nvPr/>
          </p:nvSpPr>
          <p:spPr>
            <a:xfrm>
              <a:off x="8009405" y="1907587"/>
              <a:ext cx="994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ELK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서버</a:t>
              </a:r>
            </a:p>
          </p:txBody>
        </p:sp>
        <p:sp>
          <p:nvSpPr>
            <p:cNvPr id="210" name="사각형: 둥근 모서리 209">
              <a:extLst>
                <a:ext uri="{FF2B5EF4-FFF2-40B4-BE49-F238E27FC236}">
                  <a16:creationId xmlns:a16="http://schemas.microsoft.com/office/drawing/2014/main" id="{313D4F45-2661-48F6-970C-6AA2596A17DE}"/>
                </a:ext>
              </a:extLst>
            </p:cNvPr>
            <p:cNvSpPr/>
            <p:nvPr/>
          </p:nvSpPr>
          <p:spPr>
            <a:xfrm>
              <a:off x="8017567" y="2298247"/>
              <a:ext cx="1617218" cy="851116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BE481DF-425F-4E63-B432-5FBFE42BA8DF}"/>
                </a:ext>
              </a:extLst>
            </p:cNvPr>
            <p:cNvSpPr txBox="1"/>
            <p:nvPr/>
          </p:nvSpPr>
          <p:spPr>
            <a:xfrm>
              <a:off x="8722932" y="1772249"/>
              <a:ext cx="192702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</a:t>
              </a:r>
              <a:r>
                <a:rPr lang="en-US" altLang="ko-KR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Local</a:t>
              </a:r>
            </a:p>
            <a:p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배포 </a:t>
              </a:r>
              <a:r>
                <a:rPr lang="en-US" altLang="ko-KR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Open Virtualization </a:t>
              </a:r>
            </a:p>
            <a:p>
              <a:r>
                <a:rPr lang="en-US" altLang="ko-KR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Format Archive</a:t>
              </a:r>
              <a:endPara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5EC4C5-B644-4512-9B98-C8226D1646C8}"/>
                </a:ext>
              </a:extLst>
            </p:cNvPr>
            <p:cNvSpPr txBox="1"/>
            <p:nvPr/>
          </p:nvSpPr>
          <p:spPr>
            <a:xfrm>
              <a:off x="7964763" y="3155832"/>
              <a:ext cx="177741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Community_Search</a:t>
              </a:r>
            </a:p>
            <a:p>
              <a:r>
                <a:rPr lang="en-US" altLang="ko-KR" sz="13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 </a:t>
              </a:r>
              <a:r>
                <a:rPr lang="en-US" altLang="ko-KR" sz="1300">
                  <a:solidFill>
                    <a:srgbClr val="20212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</a:t>
              </a:r>
              <a:r>
                <a:rPr lang="en-US" altLang="ko-KR" sz="1300" i="0">
                  <a:solidFill>
                    <a:srgbClr val="202124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isualization</a:t>
              </a:r>
              <a:endParaRPr lang="ko-KR" altLang="en-US" sz="13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18" name="그림 217">
              <a:extLst>
                <a:ext uri="{FF2B5EF4-FFF2-40B4-BE49-F238E27FC236}">
                  <a16:creationId xmlns:a16="http://schemas.microsoft.com/office/drawing/2014/main" id="{0AA7F58A-30E2-4047-9085-AC0DC861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725" y="2349873"/>
              <a:ext cx="355796" cy="355796"/>
            </a:xfrm>
            <a:prstGeom prst="rect">
              <a:avLst/>
            </a:prstGeom>
          </p:spPr>
        </p:pic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4E4B6965-CB8E-43D3-BBFF-2BAF1106A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8665" y="2371183"/>
              <a:ext cx="266549" cy="299494"/>
            </a:xfrm>
            <a:prstGeom prst="rect">
              <a:avLst/>
            </a:prstGeom>
          </p:spPr>
        </p:pic>
        <p:pic>
          <p:nvPicPr>
            <p:cNvPr id="220" name="그림 219">
              <a:extLst>
                <a:ext uri="{FF2B5EF4-FFF2-40B4-BE49-F238E27FC236}">
                  <a16:creationId xmlns:a16="http://schemas.microsoft.com/office/drawing/2014/main" id="{5EB5BF60-3AB9-4E5D-A001-008695550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6197" y="2291778"/>
              <a:ext cx="487209" cy="487209"/>
            </a:xfrm>
            <a:prstGeom prst="rect">
              <a:avLst/>
            </a:prstGeom>
          </p:spPr>
        </p:pic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9F453011-2D73-4FFB-B8AD-EA58780EC4B4}"/>
              </a:ext>
            </a:extLst>
          </p:cNvPr>
          <p:cNvSpPr txBox="1"/>
          <p:nvPr/>
        </p:nvSpPr>
        <p:spPr>
          <a:xfrm>
            <a:off x="2403175" y="4460291"/>
            <a:ext cx="1285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UserCycle</a:t>
            </a:r>
            <a:endParaRPr lang="ko-KR" altLang="en-US" sz="14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A3C1CD54-ACE2-436B-9C2D-9ABC3FDBA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17" y="4065854"/>
            <a:ext cx="679114" cy="3820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78A5C8E-377C-4CAF-972E-8019C905B78E}"/>
              </a:ext>
            </a:extLst>
          </p:cNvPr>
          <p:cNvGrpSpPr/>
          <p:nvPr/>
        </p:nvGrpSpPr>
        <p:grpSpPr>
          <a:xfrm>
            <a:off x="4921488" y="2241686"/>
            <a:ext cx="2136146" cy="2160741"/>
            <a:chOff x="4855796" y="2005205"/>
            <a:chExt cx="2136146" cy="2160741"/>
          </a:xfrm>
        </p:grpSpPr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5B9BB75E-E7F7-4719-9470-3BBFB31E8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8854" y="2926464"/>
              <a:ext cx="1205070" cy="632662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3953D28F-6E38-43D4-B06D-9A2902361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224" y="2639397"/>
              <a:ext cx="460771" cy="325995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7769C418-152F-4643-B094-E7E7CF1E4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709" y="3395766"/>
              <a:ext cx="1100869" cy="703333"/>
            </a:xfrm>
            <a:prstGeom prst="rect">
              <a:avLst/>
            </a:prstGeom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9E2A63FF-161F-4C1C-A308-9D5211BE3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157" y="2610367"/>
              <a:ext cx="767400" cy="383700"/>
            </a:xfrm>
            <a:prstGeom prst="rect">
              <a:avLst/>
            </a:prstGeom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206106E0-7786-4555-8C88-E1B21263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552" y="3309347"/>
              <a:ext cx="767400" cy="767400"/>
            </a:xfrm>
            <a:prstGeom prst="rect">
              <a:avLst/>
            </a:prstGeom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D8BD3294-02BA-4680-A574-29A3317C2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5" t="15808" r="30309" b="13036"/>
            <a:stretch/>
          </p:blipFill>
          <p:spPr>
            <a:xfrm>
              <a:off x="6037323" y="3328919"/>
              <a:ext cx="678893" cy="703842"/>
            </a:xfrm>
            <a:prstGeom prst="rect">
              <a:avLst/>
            </a:prstGeom>
          </p:spPr>
        </p:pic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E19E378C-7CF1-4AED-A0F4-4B3FC63A47BE}"/>
                </a:ext>
              </a:extLst>
            </p:cNvPr>
            <p:cNvSpPr/>
            <p:nvPr/>
          </p:nvSpPr>
          <p:spPr>
            <a:xfrm>
              <a:off x="4855796" y="2514514"/>
              <a:ext cx="2052221" cy="1651432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B5A6C95-E7D0-4464-BE96-7C8937A2A9BC}"/>
                </a:ext>
              </a:extLst>
            </p:cNvPr>
            <p:cNvSpPr txBox="1"/>
            <p:nvPr/>
          </p:nvSpPr>
          <p:spPr>
            <a:xfrm>
              <a:off x="4899450" y="2191948"/>
              <a:ext cx="9932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스프링서버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D715365-7942-49CE-96E2-5CCA46F31F5C}"/>
                </a:ext>
              </a:extLst>
            </p:cNvPr>
            <p:cNvSpPr txBox="1"/>
            <p:nvPr/>
          </p:nvSpPr>
          <p:spPr>
            <a:xfrm>
              <a:off x="5774333" y="2041800"/>
              <a:ext cx="12176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</a:t>
              </a:r>
              <a:r>
                <a:rPr lang="en-US" altLang="ko-KR" sz="105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LOCAL</a:t>
              </a:r>
            </a:p>
            <a:p>
              <a:r>
                <a:rPr lang="ko-KR" altLang="en-US" sz="105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배포 </a:t>
              </a:r>
              <a:r>
                <a:rPr lang="en-US" altLang="ko-KR" sz="105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AWS EC2</a:t>
              </a:r>
              <a:endParaRPr lang="ko-KR" altLang="en-US" sz="105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5D9B7B60-282D-45AC-AAFA-9705DB530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919" y="2005205"/>
              <a:ext cx="509778" cy="286750"/>
            </a:xfrm>
            <a:prstGeom prst="rect">
              <a:avLst/>
            </a:prstGeom>
          </p:spPr>
        </p:pic>
        <p:pic>
          <p:nvPicPr>
            <p:cNvPr id="233" name="그림 232">
              <a:extLst>
                <a:ext uri="{FF2B5EF4-FFF2-40B4-BE49-F238E27FC236}">
                  <a16:creationId xmlns:a16="http://schemas.microsoft.com/office/drawing/2014/main" id="{B0409958-8996-4E1C-AD7F-CF26CCF95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449" y="2984053"/>
              <a:ext cx="264442" cy="264442"/>
            </a:xfrm>
            <a:prstGeom prst="rect">
              <a:avLst/>
            </a:prstGeom>
          </p:spPr>
        </p:pic>
      </p:grp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9ECFAD1E-4555-4D0F-BFAE-DE9082E1CEBC}"/>
              </a:ext>
            </a:extLst>
          </p:cNvPr>
          <p:cNvCxnSpPr>
            <a:cxnSpLocks/>
          </p:cNvCxnSpPr>
          <p:nvPr/>
        </p:nvCxnSpPr>
        <p:spPr>
          <a:xfrm>
            <a:off x="6093862" y="1896428"/>
            <a:ext cx="0" cy="31273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6" name="그림 235">
            <a:extLst>
              <a:ext uri="{FF2B5EF4-FFF2-40B4-BE49-F238E27FC236}">
                <a16:creationId xmlns:a16="http://schemas.microsoft.com/office/drawing/2014/main" id="{0190F450-7C23-41E5-BBF2-32E7FB8A18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25" y="3670569"/>
            <a:ext cx="324106" cy="375693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05828E7B-FD52-4903-9F2F-E0147C089F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81" y="3409846"/>
            <a:ext cx="372208" cy="372208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58D542FF-7826-4262-9AC2-21EFC4CB0316}"/>
              </a:ext>
            </a:extLst>
          </p:cNvPr>
          <p:cNvSpPr txBox="1"/>
          <p:nvPr/>
        </p:nvSpPr>
        <p:spPr>
          <a:xfrm>
            <a:off x="2317846" y="3060319"/>
            <a:ext cx="121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 서버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239" name="그림 238">
            <a:extLst>
              <a:ext uri="{FF2B5EF4-FFF2-40B4-BE49-F238E27FC236}">
                <a16:creationId xmlns:a16="http://schemas.microsoft.com/office/drawing/2014/main" id="{703874DA-77E0-4A5E-A92B-A63C56D464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074" y="3842850"/>
            <a:ext cx="695894" cy="347169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CEDF4AC5-DACA-441B-AB3B-51EB8624BB9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18" y="2821503"/>
            <a:ext cx="669538" cy="376615"/>
          </a:xfrm>
          <a:prstGeom prst="rect">
            <a:avLst/>
          </a:prstGeom>
        </p:spPr>
      </p:pic>
      <p:sp>
        <p:nvSpPr>
          <p:cNvPr id="241" name="사각형: 둥근 모서리 240">
            <a:extLst>
              <a:ext uri="{FF2B5EF4-FFF2-40B4-BE49-F238E27FC236}">
                <a16:creationId xmlns:a16="http://schemas.microsoft.com/office/drawing/2014/main" id="{FDEC77E8-ECB4-4582-9397-F9A31A368D2E}"/>
              </a:ext>
            </a:extLst>
          </p:cNvPr>
          <p:cNvSpPr/>
          <p:nvPr/>
        </p:nvSpPr>
        <p:spPr>
          <a:xfrm>
            <a:off x="2403175" y="3335918"/>
            <a:ext cx="1486172" cy="113013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F0AE18B-3077-4C0B-BF61-DBA02BAE646B}"/>
              </a:ext>
            </a:extLst>
          </p:cNvPr>
          <p:cNvSpPr txBox="1"/>
          <p:nvPr/>
        </p:nvSpPr>
        <p:spPr>
          <a:xfrm>
            <a:off x="3278285" y="2903176"/>
            <a:ext cx="115929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Local</a:t>
            </a:r>
          </a:p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배포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AWS EC2</a:t>
            </a:r>
            <a:endParaRPr lang="ko-KR" altLang="en-US" sz="105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3" name="그림 242">
            <a:extLst>
              <a:ext uri="{FF2B5EF4-FFF2-40B4-BE49-F238E27FC236}">
                <a16:creationId xmlns:a16="http://schemas.microsoft.com/office/drawing/2014/main" id="{4AA5CDE4-3223-48FF-BDAE-D359DBF20A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89" y="3370579"/>
            <a:ext cx="619673" cy="235476"/>
          </a:xfrm>
          <a:prstGeom prst="rect">
            <a:avLst/>
          </a:prstGeom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C7081D85-066C-457C-8A84-6D97A9590BE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73" y="3914826"/>
            <a:ext cx="850199" cy="543182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E39BE5F8-8D22-46A4-BD90-579B51119DD6}"/>
              </a:ext>
            </a:extLst>
          </p:cNvPr>
          <p:cNvSpPr txBox="1"/>
          <p:nvPr/>
        </p:nvSpPr>
        <p:spPr>
          <a:xfrm>
            <a:off x="1798471" y="2484195"/>
            <a:ext cx="103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Category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E8BC2A08-0A0B-4A40-B1F0-B0480C3007FE}"/>
              </a:ext>
            </a:extLst>
          </p:cNvPr>
          <p:cNvSpPr txBox="1"/>
          <p:nvPr/>
        </p:nvSpPr>
        <p:spPr>
          <a:xfrm>
            <a:off x="1899540" y="6382536"/>
            <a:ext cx="1285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Quick_Search</a:t>
            </a:r>
            <a:endParaRPr lang="ko-KR" altLang="en-US" sz="14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8" name="그림 247">
            <a:extLst>
              <a:ext uri="{FF2B5EF4-FFF2-40B4-BE49-F238E27FC236}">
                <a16:creationId xmlns:a16="http://schemas.microsoft.com/office/drawing/2014/main" id="{C0BB8462-CF2E-443E-B451-5654167D82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90" y="5592814"/>
            <a:ext cx="324106" cy="375693"/>
          </a:xfrm>
          <a:prstGeom prst="rect">
            <a:avLst/>
          </a:prstGeom>
        </p:spPr>
      </p:pic>
      <p:pic>
        <p:nvPicPr>
          <p:cNvPr id="249" name="그림 248">
            <a:extLst>
              <a:ext uri="{FF2B5EF4-FFF2-40B4-BE49-F238E27FC236}">
                <a16:creationId xmlns:a16="http://schemas.microsoft.com/office/drawing/2014/main" id="{3D6FD0CF-AA64-4A2B-B2BC-DEC6A149E6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46" y="5332091"/>
            <a:ext cx="372208" cy="372208"/>
          </a:xfrm>
          <a:prstGeom prst="rect">
            <a:avLst/>
          </a:prstGeom>
        </p:spPr>
      </p:pic>
      <p:sp>
        <p:nvSpPr>
          <p:cNvPr id="250" name="TextBox 249">
            <a:extLst>
              <a:ext uri="{FF2B5EF4-FFF2-40B4-BE49-F238E27FC236}">
                <a16:creationId xmlns:a16="http://schemas.microsoft.com/office/drawing/2014/main" id="{80C15708-388A-4383-8965-454C8DD99157}"/>
              </a:ext>
            </a:extLst>
          </p:cNvPr>
          <p:cNvSpPr txBox="1"/>
          <p:nvPr/>
        </p:nvSpPr>
        <p:spPr>
          <a:xfrm>
            <a:off x="1814211" y="4982564"/>
            <a:ext cx="121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 서버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38E8CA1C-698A-4B01-8BD2-6725BCA28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39" y="5765095"/>
            <a:ext cx="695894" cy="347169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01E28F0B-A0A2-4A0B-A935-E4187A37C06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83" y="4743748"/>
            <a:ext cx="669538" cy="376615"/>
          </a:xfrm>
          <a:prstGeom prst="rect">
            <a:avLst/>
          </a:prstGeom>
        </p:spPr>
      </p:pic>
      <p:sp>
        <p:nvSpPr>
          <p:cNvPr id="253" name="사각형: 둥근 모서리 252">
            <a:extLst>
              <a:ext uri="{FF2B5EF4-FFF2-40B4-BE49-F238E27FC236}">
                <a16:creationId xmlns:a16="http://schemas.microsoft.com/office/drawing/2014/main" id="{88B2BF2B-6425-43A2-801E-9A3FBA74F421}"/>
              </a:ext>
            </a:extLst>
          </p:cNvPr>
          <p:cNvSpPr/>
          <p:nvPr/>
        </p:nvSpPr>
        <p:spPr>
          <a:xfrm>
            <a:off x="1899540" y="5258163"/>
            <a:ext cx="1486172" cy="113013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A166CD5-C37B-4A85-AE95-B041C0B86D4C}"/>
              </a:ext>
            </a:extLst>
          </p:cNvPr>
          <p:cNvSpPr txBox="1"/>
          <p:nvPr/>
        </p:nvSpPr>
        <p:spPr>
          <a:xfrm>
            <a:off x="2774650" y="4825421"/>
            <a:ext cx="115929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AWS</a:t>
            </a:r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EC2</a:t>
            </a:r>
          </a:p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배포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AWS EC2</a:t>
            </a:r>
            <a:endParaRPr lang="ko-KR" altLang="en-US" sz="105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5" name="그림 254">
            <a:extLst>
              <a:ext uri="{FF2B5EF4-FFF2-40B4-BE49-F238E27FC236}">
                <a16:creationId xmlns:a16="http://schemas.microsoft.com/office/drawing/2014/main" id="{F504C07B-C912-4F05-9DB0-BE274C4A82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54" y="5292824"/>
            <a:ext cx="619673" cy="235476"/>
          </a:xfrm>
          <a:prstGeom prst="rect">
            <a:avLst/>
          </a:prstGeom>
        </p:spPr>
      </p:pic>
      <p:pic>
        <p:nvPicPr>
          <p:cNvPr id="256" name="그림 255">
            <a:extLst>
              <a:ext uri="{FF2B5EF4-FFF2-40B4-BE49-F238E27FC236}">
                <a16:creationId xmlns:a16="http://schemas.microsoft.com/office/drawing/2014/main" id="{C39FBE4A-E9B4-4971-BC83-20820FDC5F5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38" y="5837071"/>
            <a:ext cx="850199" cy="543182"/>
          </a:xfrm>
          <a:prstGeom prst="rect">
            <a:avLst/>
          </a:prstGeom>
        </p:spPr>
      </p:pic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34A48753-6564-47CE-8548-F1BFD6E893A3}"/>
              </a:ext>
            </a:extLst>
          </p:cNvPr>
          <p:cNvCxnSpPr>
            <a:cxnSpLocks/>
          </p:cNvCxnSpPr>
          <p:nvPr/>
        </p:nvCxnSpPr>
        <p:spPr>
          <a:xfrm flipH="1">
            <a:off x="3455175" y="1257768"/>
            <a:ext cx="1324171" cy="533291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F0A358E5-84C1-45EA-8507-40AD23FC52BA}"/>
              </a:ext>
            </a:extLst>
          </p:cNvPr>
          <p:cNvCxnSpPr>
            <a:cxnSpLocks/>
          </p:cNvCxnSpPr>
          <p:nvPr/>
        </p:nvCxnSpPr>
        <p:spPr>
          <a:xfrm flipV="1">
            <a:off x="3416867" y="1113821"/>
            <a:ext cx="1373353" cy="552507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A5EE7F1E-A372-4C1D-9CAD-67DEBB80A41D}"/>
              </a:ext>
            </a:extLst>
          </p:cNvPr>
          <p:cNvCxnSpPr>
            <a:cxnSpLocks/>
          </p:cNvCxnSpPr>
          <p:nvPr/>
        </p:nvCxnSpPr>
        <p:spPr>
          <a:xfrm flipH="1">
            <a:off x="3957304" y="1778088"/>
            <a:ext cx="873642" cy="1188125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7237BE8F-3347-4E93-A5E3-A46DDC4A37F6}"/>
              </a:ext>
            </a:extLst>
          </p:cNvPr>
          <p:cNvCxnSpPr>
            <a:cxnSpLocks/>
            <a:stCxn id="242" idx="0"/>
          </p:cNvCxnSpPr>
          <p:nvPr/>
        </p:nvCxnSpPr>
        <p:spPr>
          <a:xfrm flipV="1">
            <a:off x="3857931" y="1652854"/>
            <a:ext cx="967488" cy="1250322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화살표 연결선 275">
            <a:extLst>
              <a:ext uri="{FF2B5EF4-FFF2-40B4-BE49-F238E27FC236}">
                <a16:creationId xmlns:a16="http://schemas.microsoft.com/office/drawing/2014/main" id="{F7710EAF-70A5-454C-BF32-4CBE7A67D044}"/>
              </a:ext>
            </a:extLst>
          </p:cNvPr>
          <p:cNvCxnSpPr>
            <a:cxnSpLocks/>
          </p:cNvCxnSpPr>
          <p:nvPr/>
        </p:nvCxnSpPr>
        <p:spPr>
          <a:xfrm flipH="1">
            <a:off x="3521047" y="4465464"/>
            <a:ext cx="1434716" cy="1134768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7DF674EC-8765-4139-A13D-29722A3AC948}"/>
              </a:ext>
            </a:extLst>
          </p:cNvPr>
          <p:cNvCxnSpPr>
            <a:cxnSpLocks/>
          </p:cNvCxnSpPr>
          <p:nvPr/>
        </p:nvCxnSpPr>
        <p:spPr>
          <a:xfrm flipV="1">
            <a:off x="3625772" y="4530315"/>
            <a:ext cx="1394586" cy="1134864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FF4E40F0-3039-4714-9D1A-EA800FD4F413}"/>
              </a:ext>
            </a:extLst>
          </p:cNvPr>
          <p:cNvSpPr txBox="1"/>
          <p:nvPr/>
        </p:nvSpPr>
        <p:spPr>
          <a:xfrm>
            <a:off x="4937993" y="6602167"/>
            <a:ext cx="1285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Chatting</a:t>
            </a:r>
            <a:endParaRPr lang="ko-KR" altLang="en-US" sz="14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0AC5029A-979E-44EF-9B4F-7959EF482FCC}"/>
              </a:ext>
            </a:extLst>
          </p:cNvPr>
          <p:cNvSpPr txBox="1"/>
          <p:nvPr/>
        </p:nvSpPr>
        <p:spPr>
          <a:xfrm>
            <a:off x="4852664" y="5202195"/>
            <a:ext cx="121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 </a:t>
            </a:r>
          </a:p>
        </p:txBody>
      </p:sp>
      <p:pic>
        <p:nvPicPr>
          <p:cNvPr id="288" name="그림 287">
            <a:extLst>
              <a:ext uri="{FF2B5EF4-FFF2-40B4-BE49-F238E27FC236}">
                <a16:creationId xmlns:a16="http://schemas.microsoft.com/office/drawing/2014/main" id="{F5CD3346-A650-40B9-816F-A79BEAB06E5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36" y="4963379"/>
            <a:ext cx="669538" cy="376615"/>
          </a:xfrm>
          <a:prstGeom prst="rect">
            <a:avLst/>
          </a:prstGeom>
        </p:spPr>
      </p:pic>
      <p:sp>
        <p:nvSpPr>
          <p:cNvPr id="289" name="사각형: 둥근 모서리 288">
            <a:extLst>
              <a:ext uri="{FF2B5EF4-FFF2-40B4-BE49-F238E27FC236}">
                <a16:creationId xmlns:a16="http://schemas.microsoft.com/office/drawing/2014/main" id="{77B8B832-6399-422F-8FC0-9C70F8574404}"/>
              </a:ext>
            </a:extLst>
          </p:cNvPr>
          <p:cNvSpPr/>
          <p:nvPr/>
        </p:nvSpPr>
        <p:spPr>
          <a:xfrm>
            <a:off x="4937993" y="5477794"/>
            <a:ext cx="1486172" cy="113013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854E012-3FF4-4108-8D06-AD77729802FF}"/>
              </a:ext>
            </a:extLst>
          </p:cNvPr>
          <p:cNvSpPr txBox="1"/>
          <p:nvPr/>
        </p:nvSpPr>
        <p:spPr>
          <a:xfrm>
            <a:off x="5813103" y="5045052"/>
            <a:ext cx="115929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Local</a:t>
            </a:r>
          </a:p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배포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AWS EC2</a:t>
            </a:r>
            <a:endParaRPr lang="ko-KR" altLang="en-US" sz="105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2" name="그림 291">
            <a:extLst>
              <a:ext uri="{FF2B5EF4-FFF2-40B4-BE49-F238E27FC236}">
                <a16:creationId xmlns:a16="http://schemas.microsoft.com/office/drawing/2014/main" id="{04E14532-6D88-43A7-A5EE-1B99453C4E2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791" y="6056702"/>
            <a:ext cx="850199" cy="543182"/>
          </a:xfrm>
          <a:prstGeom prst="rect">
            <a:avLst/>
          </a:prstGeom>
        </p:spPr>
      </p:pic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2645C72F-BD1B-4C96-BBCF-32B3CFED2D0D}"/>
              </a:ext>
            </a:extLst>
          </p:cNvPr>
          <p:cNvCxnSpPr>
            <a:cxnSpLocks/>
          </p:cNvCxnSpPr>
          <p:nvPr/>
        </p:nvCxnSpPr>
        <p:spPr>
          <a:xfrm flipH="1" flipV="1">
            <a:off x="7168782" y="1895102"/>
            <a:ext cx="1308508" cy="986144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013BE13E-17D9-436D-B0C1-9DA90B250A98}"/>
              </a:ext>
            </a:extLst>
          </p:cNvPr>
          <p:cNvCxnSpPr>
            <a:cxnSpLocks/>
          </p:cNvCxnSpPr>
          <p:nvPr/>
        </p:nvCxnSpPr>
        <p:spPr>
          <a:xfrm flipH="1">
            <a:off x="7092562" y="3342983"/>
            <a:ext cx="1477666" cy="281541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50DD124D-31D5-417B-930F-8CCD6F8FAE65}"/>
              </a:ext>
            </a:extLst>
          </p:cNvPr>
          <p:cNvCxnSpPr>
            <a:cxnSpLocks/>
          </p:cNvCxnSpPr>
          <p:nvPr/>
        </p:nvCxnSpPr>
        <p:spPr>
          <a:xfrm flipV="1">
            <a:off x="7125744" y="3234979"/>
            <a:ext cx="1491133" cy="282141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" name="그림 306">
            <a:extLst>
              <a:ext uri="{FF2B5EF4-FFF2-40B4-BE49-F238E27FC236}">
                <a16:creationId xmlns:a16="http://schemas.microsoft.com/office/drawing/2014/main" id="{7DB7C39B-E67F-4660-A3B0-438913840D4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81" y="2792169"/>
            <a:ext cx="691242" cy="392751"/>
          </a:xfrm>
          <a:prstGeom prst="rect">
            <a:avLst/>
          </a:prstGeom>
        </p:spPr>
      </p:pic>
      <p:pic>
        <p:nvPicPr>
          <p:cNvPr id="315" name="그림 314">
            <a:extLst>
              <a:ext uri="{FF2B5EF4-FFF2-40B4-BE49-F238E27FC236}">
                <a16:creationId xmlns:a16="http://schemas.microsoft.com/office/drawing/2014/main" id="{E5077A7B-8013-4D9C-BA86-FAD1D02BC72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33" y="5927921"/>
            <a:ext cx="880072" cy="536629"/>
          </a:xfrm>
          <a:prstGeom prst="rect">
            <a:avLst/>
          </a:prstGeom>
        </p:spPr>
      </p:pic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F01AE070-3D7D-4505-B60B-4A1F5CD3749D}"/>
              </a:ext>
            </a:extLst>
          </p:cNvPr>
          <p:cNvCxnSpPr>
            <a:cxnSpLocks/>
          </p:cNvCxnSpPr>
          <p:nvPr/>
        </p:nvCxnSpPr>
        <p:spPr>
          <a:xfrm>
            <a:off x="5968935" y="4498280"/>
            <a:ext cx="8574" cy="516197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B392321D-ED99-4849-B052-7A51E94F7F72}"/>
              </a:ext>
            </a:extLst>
          </p:cNvPr>
          <p:cNvSpPr txBox="1"/>
          <p:nvPr/>
        </p:nvSpPr>
        <p:spPr>
          <a:xfrm>
            <a:off x="8235973" y="6501661"/>
            <a:ext cx="155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Channel_Search</a:t>
            </a:r>
            <a:endParaRPr lang="ko-KR" altLang="en-US" sz="14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7" name="직선 화살표 연결선 326">
            <a:extLst>
              <a:ext uri="{FF2B5EF4-FFF2-40B4-BE49-F238E27FC236}">
                <a16:creationId xmlns:a16="http://schemas.microsoft.com/office/drawing/2014/main" id="{7197459F-DBB0-41D6-B049-36F988B61736}"/>
              </a:ext>
            </a:extLst>
          </p:cNvPr>
          <p:cNvCxnSpPr>
            <a:cxnSpLocks/>
          </p:cNvCxnSpPr>
          <p:nvPr/>
        </p:nvCxnSpPr>
        <p:spPr>
          <a:xfrm>
            <a:off x="7029091" y="4537460"/>
            <a:ext cx="1079047" cy="572946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46759231-2816-44CD-8FD6-348ACBFBFBA4}"/>
              </a:ext>
            </a:extLst>
          </p:cNvPr>
          <p:cNvSpPr txBox="1"/>
          <p:nvPr/>
        </p:nvSpPr>
        <p:spPr>
          <a:xfrm>
            <a:off x="8322763" y="1963275"/>
            <a:ext cx="1558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Trend_Keyword</a:t>
            </a:r>
            <a:endParaRPr lang="ko-KR" altLang="en-US" sz="14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5" name="그림 334">
            <a:extLst>
              <a:ext uri="{FF2B5EF4-FFF2-40B4-BE49-F238E27FC236}">
                <a16:creationId xmlns:a16="http://schemas.microsoft.com/office/drawing/2014/main" id="{92894E61-B91F-413A-883C-4747AFE0E6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013" y="1173553"/>
            <a:ext cx="324106" cy="375693"/>
          </a:xfrm>
          <a:prstGeom prst="rect">
            <a:avLst/>
          </a:prstGeom>
        </p:spPr>
      </p:pic>
      <p:pic>
        <p:nvPicPr>
          <p:cNvPr id="336" name="그림 335">
            <a:extLst>
              <a:ext uri="{FF2B5EF4-FFF2-40B4-BE49-F238E27FC236}">
                <a16:creationId xmlns:a16="http://schemas.microsoft.com/office/drawing/2014/main" id="{006110C3-8A60-4B21-B5A3-27B213EF52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769" y="912830"/>
            <a:ext cx="372208" cy="372208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A1FDD9F3-2CE3-49A7-A0B4-DF36165CC50D}"/>
              </a:ext>
            </a:extLst>
          </p:cNvPr>
          <p:cNvSpPr txBox="1"/>
          <p:nvPr/>
        </p:nvSpPr>
        <p:spPr>
          <a:xfrm>
            <a:off x="8237434" y="563303"/>
            <a:ext cx="121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 서버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338" name="그림 337">
            <a:extLst>
              <a:ext uri="{FF2B5EF4-FFF2-40B4-BE49-F238E27FC236}">
                <a16:creationId xmlns:a16="http://schemas.microsoft.com/office/drawing/2014/main" id="{DA93B774-9F4A-45CF-8F7F-ACF0E9AC575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662" y="1345834"/>
            <a:ext cx="695894" cy="347169"/>
          </a:xfrm>
          <a:prstGeom prst="rect">
            <a:avLst/>
          </a:prstGeom>
        </p:spPr>
      </p:pic>
      <p:pic>
        <p:nvPicPr>
          <p:cNvPr id="339" name="그림 338">
            <a:extLst>
              <a:ext uri="{FF2B5EF4-FFF2-40B4-BE49-F238E27FC236}">
                <a16:creationId xmlns:a16="http://schemas.microsoft.com/office/drawing/2014/main" id="{6A815E5E-7126-485B-BAA0-3AC503AF3C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306" y="324487"/>
            <a:ext cx="669538" cy="376615"/>
          </a:xfrm>
          <a:prstGeom prst="rect">
            <a:avLst/>
          </a:prstGeom>
        </p:spPr>
      </p:pic>
      <p:sp>
        <p:nvSpPr>
          <p:cNvPr id="340" name="사각형: 둥근 모서리 339">
            <a:extLst>
              <a:ext uri="{FF2B5EF4-FFF2-40B4-BE49-F238E27FC236}">
                <a16:creationId xmlns:a16="http://schemas.microsoft.com/office/drawing/2014/main" id="{75EB7BF8-FBD9-4371-89A8-ED0775DEE8D9}"/>
              </a:ext>
            </a:extLst>
          </p:cNvPr>
          <p:cNvSpPr/>
          <p:nvPr/>
        </p:nvSpPr>
        <p:spPr>
          <a:xfrm>
            <a:off x="8322763" y="838902"/>
            <a:ext cx="1486172" cy="113013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B93E9123-D75F-49D6-A1AC-EFF1C3DFA7C6}"/>
              </a:ext>
            </a:extLst>
          </p:cNvPr>
          <p:cNvSpPr txBox="1"/>
          <p:nvPr/>
        </p:nvSpPr>
        <p:spPr>
          <a:xfrm>
            <a:off x="9197873" y="406160"/>
            <a:ext cx="115929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Local</a:t>
            </a:r>
          </a:p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배포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AWS EC2</a:t>
            </a:r>
            <a:endParaRPr lang="ko-KR" altLang="en-US" sz="105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2" name="그림 341">
            <a:extLst>
              <a:ext uri="{FF2B5EF4-FFF2-40B4-BE49-F238E27FC236}">
                <a16:creationId xmlns:a16="http://schemas.microsoft.com/office/drawing/2014/main" id="{4739A425-0A36-4621-8619-8FBE558EA6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7" y="873563"/>
            <a:ext cx="619673" cy="235476"/>
          </a:xfrm>
          <a:prstGeom prst="rect">
            <a:avLst/>
          </a:prstGeom>
        </p:spPr>
      </p:pic>
      <p:pic>
        <p:nvPicPr>
          <p:cNvPr id="343" name="그림 342">
            <a:extLst>
              <a:ext uri="{FF2B5EF4-FFF2-40B4-BE49-F238E27FC236}">
                <a16:creationId xmlns:a16="http://schemas.microsoft.com/office/drawing/2014/main" id="{9512C622-3626-4C10-9745-9F2E1B7EEB4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61" y="1417810"/>
            <a:ext cx="850199" cy="543182"/>
          </a:xfrm>
          <a:prstGeom prst="rect">
            <a:avLst/>
          </a:prstGeom>
        </p:spPr>
      </p:pic>
      <p:cxnSp>
        <p:nvCxnSpPr>
          <p:cNvPr id="349" name="직선 화살표 연결선 348">
            <a:extLst>
              <a:ext uri="{FF2B5EF4-FFF2-40B4-BE49-F238E27FC236}">
                <a16:creationId xmlns:a16="http://schemas.microsoft.com/office/drawing/2014/main" id="{76B2EEB9-F01A-4A49-8FF8-53B27074636E}"/>
              </a:ext>
            </a:extLst>
          </p:cNvPr>
          <p:cNvCxnSpPr>
            <a:cxnSpLocks/>
          </p:cNvCxnSpPr>
          <p:nvPr/>
        </p:nvCxnSpPr>
        <p:spPr>
          <a:xfrm flipH="1" flipV="1">
            <a:off x="7161595" y="1547320"/>
            <a:ext cx="1072040" cy="31445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화살표 연결선 350">
            <a:extLst>
              <a:ext uri="{FF2B5EF4-FFF2-40B4-BE49-F238E27FC236}">
                <a16:creationId xmlns:a16="http://schemas.microsoft.com/office/drawing/2014/main" id="{C617000E-3D69-4AE7-B71C-4BBB7CFCDA04}"/>
              </a:ext>
            </a:extLst>
          </p:cNvPr>
          <p:cNvCxnSpPr>
            <a:cxnSpLocks/>
          </p:cNvCxnSpPr>
          <p:nvPr/>
        </p:nvCxnSpPr>
        <p:spPr>
          <a:xfrm>
            <a:off x="7213478" y="1435987"/>
            <a:ext cx="986907" cy="21585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:a16="http://schemas.microsoft.com/office/drawing/2014/main" id="{874E971E-2768-4CCE-B78D-64A76B60BDC7}"/>
              </a:ext>
            </a:extLst>
          </p:cNvPr>
          <p:cNvSpPr txBox="1"/>
          <p:nvPr/>
        </p:nvSpPr>
        <p:spPr>
          <a:xfrm>
            <a:off x="8187377" y="4649689"/>
            <a:ext cx="121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 서버 </a:t>
            </a:r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357" name="그림 356">
            <a:extLst>
              <a:ext uri="{FF2B5EF4-FFF2-40B4-BE49-F238E27FC236}">
                <a16:creationId xmlns:a16="http://schemas.microsoft.com/office/drawing/2014/main" id="{02190471-3F65-49AE-9960-143A74077A9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249" y="4410873"/>
            <a:ext cx="669538" cy="376615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0D57E7CF-9CAA-4914-B7BF-A082E6054182}"/>
              </a:ext>
            </a:extLst>
          </p:cNvPr>
          <p:cNvSpPr txBox="1"/>
          <p:nvPr/>
        </p:nvSpPr>
        <p:spPr>
          <a:xfrm>
            <a:off x="9147816" y="4492546"/>
            <a:ext cx="115929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Local</a:t>
            </a:r>
          </a:p>
          <a:p>
            <a:r>
              <a:rPr lang="ko-KR" altLang="en-US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배포 </a:t>
            </a:r>
            <a:r>
              <a:rPr lang="en-US" altLang="ko-KR" sz="1051">
                <a:latin typeface="나눔스퀘어" panose="020B0600000101010101" pitchFamily="50" charset="-127"/>
                <a:ea typeface="나눔스퀘어" panose="020B0600000101010101" pitchFamily="50" charset="-127"/>
              </a:rPr>
              <a:t>: AWS EC2</a:t>
            </a:r>
            <a:endParaRPr lang="ko-KR" altLang="en-US" sz="105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4F23323A-9979-478E-8A53-8DF645D24EE1}"/>
              </a:ext>
            </a:extLst>
          </p:cNvPr>
          <p:cNvCxnSpPr>
            <a:cxnSpLocks/>
          </p:cNvCxnSpPr>
          <p:nvPr/>
        </p:nvCxnSpPr>
        <p:spPr>
          <a:xfrm flipH="1">
            <a:off x="1680727" y="3742632"/>
            <a:ext cx="600421" cy="1"/>
          </a:xfrm>
          <a:prstGeom prst="straightConnector1">
            <a:avLst/>
          </a:prstGeom>
          <a:ln w="2222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화살표 연결선 365">
            <a:extLst>
              <a:ext uri="{FF2B5EF4-FFF2-40B4-BE49-F238E27FC236}">
                <a16:creationId xmlns:a16="http://schemas.microsoft.com/office/drawing/2014/main" id="{4997D48D-C99A-446D-9700-6B75D1C03646}"/>
              </a:ext>
            </a:extLst>
          </p:cNvPr>
          <p:cNvCxnSpPr>
            <a:cxnSpLocks/>
          </p:cNvCxnSpPr>
          <p:nvPr/>
        </p:nvCxnSpPr>
        <p:spPr>
          <a:xfrm>
            <a:off x="1689864" y="3893641"/>
            <a:ext cx="608361" cy="0"/>
          </a:xfrm>
          <a:prstGeom prst="straightConnector1">
            <a:avLst/>
          </a:prstGeom>
          <a:ln w="2222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059C9B26-A52D-403E-8D05-8EBB9A85A790}"/>
              </a:ext>
            </a:extLst>
          </p:cNvPr>
          <p:cNvSpPr/>
          <p:nvPr/>
        </p:nvSpPr>
        <p:spPr>
          <a:xfrm>
            <a:off x="127287" y="3433079"/>
            <a:ext cx="1486172" cy="1130133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03D0FDB0-131B-4A8F-862A-31BDC8E01FE0}"/>
              </a:ext>
            </a:extLst>
          </p:cNvPr>
          <p:cNvSpPr txBox="1"/>
          <p:nvPr/>
        </p:nvSpPr>
        <p:spPr>
          <a:xfrm>
            <a:off x="116648" y="3147922"/>
            <a:ext cx="775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로컬 서버 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3C4D5E23-C23A-488E-B4EF-E752E8AAA0A3}"/>
              </a:ext>
            </a:extLst>
          </p:cNvPr>
          <p:cNvSpPr txBox="1"/>
          <p:nvPr/>
        </p:nvSpPr>
        <p:spPr>
          <a:xfrm>
            <a:off x="926468" y="3533997"/>
            <a:ext cx="655763" cy="26161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ko-KR" sz="105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BiLSTM</a:t>
            </a:r>
            <a:endParaRPr lang="ko-KR" altLang="en-US" sz="105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4543B003-FD05-422E-9D6E-5D0CEF0983DE}"/>
              </a:ext>
            </a:extLst>
          </p:cNvPr>
          <p:cNvSpPr txBox="1"/>
          <p:nvPr/>
        </p:nvSpPr>
        <p:spPr>
          <a:xfrm>
            <a:off x="203729" y="3533997"/>
            <a:ext cx="655763" cy="26161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ko-KR" sz="105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GRU</a:t>
            </a:r>
            <a:endParaRPr lang="ko-KR" altLang="en-US" sz="105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BDE4B1F5-4276-49A2-9E38-EF044C306D77}"/>
              </a:ext>
            </a:extLst>
          </p:cNvPr>
          <p:cNvSpPr txBox="1"/>
          <p:nvPr/>
        </p:nvSpPr>
        <p:spPr>
          <a:xfrm>
            <a:off x="165475" y="4546534"/>
            <a:ext cx="152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 Model</a:t>
            </a:r>
            <a:endParaRPr lang="ko-KR" altLang="en-US" sz="140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44908F7C-3675-4760-9198-9E2A16B082A3}"/>
              </a:ext>
            </a:extLst>
          </p:cNvPr>
          <p:cNvSpPr txBox="1"/>
          <p:nvPr/>
        </p:nvSpPr>
        <p:spPr>
          <a:xfrm>
            <a:off x="953435" y="3722303"/>
            <a:ext cx="655763" cy="26161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ko-KR" sz="105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LSTM</a:t>
            </a:r>
            <a:endParaRPr lang="ko-KR" altLang="en-US" sz="1050" b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7" name="그림 376">
            <a:extLst>
              <a:ext uri="{FF2B5EF4-FFF2-40B4-BE49-F238E27FC236}">
                <a16:creationId xmlns:a16="http://schemas.microsoft.com/office/drawing/2014/main" id="{8D1321D5-A950-428B-B780-CF3E952E8B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0" y="4116853"/>
            <a:ext cx="324106" cy="375693"/>
          </a:xfrm>
          <a:prstGeom prst="rect">
            <a:avLst/>
          </a:prstGeom>
        </p:spPr>
      </p:pic>
      <p:pic>
        <p:nvPicPr>
          <p:cNvPr id="378" name="그림 377">
            <a:extLst>
              <a:ext uri="{FF2B5EF4-FFF2-40B4-BE49-F238E27FC236}">
                <a16:creationId xmlns:a16="http://schemas.microsoft.com/office/drawing/2014/main" id="{7F1643B1-7D1B-441F-A086-A8DC5166BAA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7" y="4131114"/>
            <a:ext cx="695894" cy="347169"/>
          </a:xfrm>
          <a:prstGeom prst="rect">
            <a:avLst/>
          </a:prstGeom>
        </p:spPr>
      </p:pic>
      <p:pic>
        <p:nvPicPr>
          <p:cNvPr id="379" name="그림 378">
            <a:extLst>
              <a:ext uri="{FF2B5EF4-FFF2-40B4-BE49-F238E27FC236}">
                <a16:creationId xmlns:a16="http://schemas.microsoft.com/office/drawing/2014/main" id="{CE335A79-5AF8-42E1-BED0-C5F1F3E0D4B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2" y="3790782"/>
            <a:ext cx="286204" cy="286204"/>
          </a:xfrm>
          <a:prstGeom prst="rect">
            <a:avLst/>
          </a:prstGeom>
        </p:spPr>
      </p:pic>
      <p:sp>
        <p:nvSpPr>
          <p:cNvPr id="380" name="TextBox 379">
            <a:extLst>
              <a:ext uri="{FF2B5EF4-FFF2-40B4-BE49-F238E27FC236}">
                <a16:creationId xmlns:a16="http://schemas.microsoft.com/office/drawing/2014/main" id="{4538EB20-20A6-4E38-8A81-D3B39E53517E}"/>
              </a:ext>
            </a:extLst>
          </p:cNvPr>
          <p:cNvSpPr txBox="1"/>
          <p:nvPr/>
        </p:nvSpPr>
        <p:spPr>
          <a:xfrm rot="19401024">
            <a:off x="3823270" y="4707202"/>
            <a:ext cx="85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endParaRPr lang="ko-KR" altLang="en-US" sz="1400" b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612F6A04-9657-4805-9B91-5DFC880B873E}"/>
              </a:ext>
            </a:extLst>
          </p:cNvPr>
          <p:cNvSpPr txBox="1"/>
          <p:nvPr/>
        </p:nvSpPr>
        <p:spPr>
          <a:xfrm rot="1659082">
            <a:off x="7199679" y="4554463"/>
            <a:ext cx="85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endParaRPr lang="ko-KR" altLang="en-US" sz="1400" b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8E044741-ED42-467B-BC91-C294FC41566C}"/>
              </a:ext>
            </a:extLst>
          </p:cNvPr>
          <p:cNvSpPr txBox="1"/>
          <p:nvPr/>
        </p:nvSpPr>
        <p:spPr>
          <a:xfrm>
            <a:off x="5991307" y="4650237"/>
            <a:ext cx="826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Socket</a:t>
            </a:r>
            <a:endParaRPr lang="ko-KR" altLang="en-US" sz="1400" b="1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7" name="사각형: 둥근 모서리 386">
            <a:extLst>
              <a:ext uri="{FF2B5EF4-FFF2-40B4-BE49-F238E27FC236}">
                <a16:creationId xmlns:a16="http://schemas.microsoft.com/office/drawing/2014/main" id="{31276811-C957-4357-AD62-89C574F72EA8}"/>
              </a:ext>
            </a:extLst>
          </p:cNvPr>
          <p:cNvSpPr/>
          <p:nvPr/>
        </p:nvSpPr>
        <p:spPr>
          <a:xfrm>
            <a:off x="10414767" y="428996"/>
            <a:ext cx="1646095" cy="1135656"/>
          </a:xfrm>
          <a:prstGeom prst="round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89" name="그림 388">
            <a:extLst>
              <a:ext uri="{FF2B5EF4-FFF2-40B4-BE49-F238E27FC236}">
                <a16:creationId xmlns:a16="http://schemas.microsoft.com/office/drawing/2014/main" id="{1C3A8F43-9F01-4163-ADD2-9F3025CC4B21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006" y="1050770"/>
            <a:ext cx="1247255" cy="415752"/>
          </a:xfrm>
          <a:prstGeom prst="rect">
            <a:avLst/>
          </a:prstGeom>
        </p:spPr>
      </p:pic>
      <p:pic>
        <p:nvPicPr>
          <p:cNvPr id="391" name="그림 390">
            <a:extLst>
              <a:ext uri="{FF2B5EF4-FFF2-40B4-BE49-F238E27FC236}">
                <a16:creationId xmlns:a16="http://schemas.microsoft.com/office/drawing/2014/main" id="{FBC2B563-527F-45FB-8900-F5BA44F7B418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435" y="558059"/>
            <a:ext cx="415752" cy="415752"/>
          </a:xfrm>
          <a:prstGeom prst="rect">
            <a:avLst/>
          </a:prstGeom>
        </p:spPr>
      </p:pic>
      <p:pic>
        <p:nvPicPr>
          <p:cNvPr id="393" name="그림 392">
            <a:extLst>
              <a:ext uri="{FF2B5EF4-FFF2-40B4-BE49-F238E27FC236}">
                <a16:creationId xmlns:a16="http://schemas.microsoft.com/office/drawing/2014/main" id="{E8719A83-EE0C-40A1-8509-5AD35F8C663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228" y="552949"/>
            <a:ext cx="435304" cy="435304"/>
          </a:xfrm>
          <a:prstGeom prst="rect">
            <a:avLst/>
          </a:prstGeom>
        </p:spPr>
      </p:pic>
      <p:sp>
        <p:nvSpPr>
          <p:cNvPr id="394" name="TextBox 393">
            <a:extLst>
              <a:ext uri="{FF2B5EF4-FFF2-40B4-BE49-F238E27FC236}">
                <a16:creationId xmlns:a16="http://schemas.microsoft.com/office/drawing/2014/main" id="{1DE449D6-C3A3-446B-B967-1997D9A2318E}"/>
              </a:ext>
            </a:extLst>
          </p:cNvPr>
          <p:cNvSpPr txBox="1"/>
          <p:nvPr/>
        </p:nvSpPr>
        <p:spPr>
          <a:xfrm>
            <a:off x="11298880" y="1594362"/>
            <a:ext cx="755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형상관리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AE6BC8F8-A733-4464-99D2-D1B00F15916D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t="1" b="13586"/>
          <a:stretch/>
        </p:blipFill>
        <p:spPr>
          <a:xfrm>
            <a:off x="8750012" y="2254334"/>
            <a:ext cx="729337" cy="257390"/>
          </a:xfrm>
          <a:prstGeom prst="rect">
            <a:avLst/>
          </a:prstGeom>
        </p:spPr>
      </p:pic>
      <p:pic>
        <p:nvPicPr>
          <p:cNvPr id="136" name="Picture 4" descr="OVA File Extension - What is an .ova file and how do I open it?">
            <a:extLst>
              <a:ext uri="{FF2B5EF4-FFF2-40B4-BE49-F238E27FC236}">
                <a16:creationId xmlns:a16="http://schemas.microsoft.com/office/drawing/2014/main" id="{138427D1-365E-47F3-A128-ABDC2F89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675" y="3173374"/>
            <a:ext cx="515666" cy="51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052DB4AB-055C-43D3-B7E6-323433CF6225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497832"/>
      </p:ext>
    </p:extLst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CD8B07-F4CB-44BC-BB4B-6DD77B0D6179}"/>
              </a:ext>
            </a:extLst>
          </p:cNvPr>
          <p:cNvSpPr/>
          <p:nvPr/>
        </p:nvSpPr>
        <p:spPr>
          <a:xfrm>
            <a:off x="265813" y="1234651"/>
            <a:ext cx="225365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문장 평균 길이 시각화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A0CEA-EB8B-43E7-8E9A-4127C376A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48748"/>
            <a:ext cx="6813088" cy="44713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C35E32-844A-4296-AA3A-98AF7CA6E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08" y="1748748"/>
            <a:ext cx="3593518" cy="269356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E348DE1-D7ED-41E6-8B2F-03ADAE76455F}"/>
              </a:ext>
            </a:extLst>
          </p:cNvPr>
          <p:cNvSpPr/>
          <p:nvPr/>
        </p:nvSpPr>
        <p:spPr>
          <a:xfrm>
            <a:off x="7915275" y="1857375"/>
            <a:ext cx="209550" cy="219075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E463D3A-33DB-43FC-9445-AFCD82E83D26}"/>
              </a:ext>
            </a:extLst>
          </p:cNvPr>
          <p:cNvCxnSpPr>
            <a:cxnSpLocks/>
          </p:cNvCxnSpPr>
          <p:nvPr/>
        </p:nvCxnSpPr>
        <p:spPr>
          <a:xfrm>
            <a:off x="8029575" y="2076450"/>
            <a:ext cx="0" cy="2066925"/>
          </a:xfrm>
          <a:prstGeom prst="line">
            <a:avLst/>
          </a:prstGeom>
          <a:noFill/>
          <a:ln w="15875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FD13001-318E-4FA8-B692-2E982AECF782}"/>
              </a:ext>
            </a:extLst>
          </p:cNvPr>
          <p:cNvCxnSpPr>
            <a:cxnSpLocks/>
          </p:cNvCxnSpPr>
          <p:nvPr/>
        </p:nvCxnSpPr>
        <p:spPr>
          <a:xfrm flipH="1">
            <a:off x="8241863" y="2705100"/>
            <a:ext cx="19050" cy="1438275"/>
          </a:xfrm>
          <a:prstGeom prst="line">
            <a:avLst/>
          </a:prstGeom>
          <a:noFill/>
          <a:ln w="15875" cap="flat">
            <a:solidFill>
              <a:schemeClr val="accent1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9551FAA4-B2C6-4EE7-B4AF-5EA3608E1F31}"/>
              </a:ext>
            </a:extLst>
          </p:cNvPr>
          <p:cNvSpPr/>
          <p:nvPr/>
        </p:nvSpPr>
        <p:spPr>
          <a:xfrm>
            <a:off x="8137088" y="2486025"/>
            <a:ext cx="209550" cy="219075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4742F5D-16B5-4040-86A9-DE65209E61D1}"/>
              </a:ext>
            </a:extLst>
          </p:cNvPr>
          <p:cNvSpPr/>
          <p:nvPr/>
        </p:nvSpPr>
        <p:spPr>
          <a:xfrm>
            <a:off x="7677152" y="2867026"/>
            <a:ext cx="2028818" cy="1285875"/>
          </a:xfrm>
          <a:prstGeom prst="roundRect">
            <a:avLst/>
          </a:prstGeom>
          <a:solidFill>
            <a:schemeClr val="accent2">
              <a:alpha val="21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8F657C6-79CF-4834-9140-D25CB964EE90}"/>
              </a:ext>
            </a:extLst>
          </p:cNvPr>
          <p:cNvCxnSpPr>
            <a:cxnSpLocks/>
            <a:endCxn id="56" idx="1"/>
          </p:cNvCxnSpPr>
          <p:nvPr/>
        </p:nvCxnSpPr>
        <p:spPr>
          <a:xfrm rot="16200000" flipH="1">
            <a:off x="7799121" y="4299811"/>
            <a:ext cx="479392" cy="196542"/>
          </a:xfrm>
          <a:prstGeom prst="bentConnector2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A2E4DCF-6D6A-4007-A7DB-FC761D733876}"/>
              </a:ext>
            </a:extLst>
          </p:cNvPr>
          <p:cNvSpPr txBox="1"/>
          <p:nvPr/>
        </p:nvSpPr>
        <p:spPr>
          <a:xfrm>
            <a:off x="8137088" y="4499279"/>
            <a:ext cx="2461569" cy="276997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한 문장의 길이가 최대 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60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을 넘지 않음</a:t>
            </a:r>
          </a:p>
        </p:txBody>
      </p:sp>
    </p:spTree>
    <p:extLst>
      <p:ext uri="{BB962C8B-B14F-4D97-AF65-F5344CB8AC3E}">
        <p14:creationId xmlns:p14="http://schemas.microsoft.com/office/powerpoint/2010/main" val="1839082421"/>
      </p:ext>
    </p:extLst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8A4940-85AD-4D72-8990-DB599FAA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48748"/>
            <a:ext cx="6813088" cy="44713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DE8A1-791D-4945-B843-2F507789AAD5}"/>
              </a:ext>
            </a:extLst>
          </p:cNvPr>
          <p:cNvSpPr/>
          <p:nvPr/>
        </p:nvSpPr>
        <p:spPr>
          <a:xfrm>
            <a:off x="265813" y="1234651"/>
            <a:ext cx="127115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정수 인코딩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7E25C-0561-406F-A4AB-7FEFFDA67736}"/>
              </a:ext>
            </a:extLst>
          </p:cNvPr>
          <p:cNvSpPr txBox="1"/>
          <p:nvPr/>
        </p:nvSpPr>
        <p:spPr>
          <a:xfrm>
            <a:off x="8012127" y="4055030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B950B3-51D4-4FBA-BEAD-599DFE24D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196" y="1862476"/>
            <a:ext cx="4647106" cy="1292662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------------------------------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단어 집합(vocabulary)의 크기 : 32850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등장 빈도가 1번 이하인 희귀 단어의 수: 13875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단어 집합에서 희귀 단어의 비율: 42.23744292237443 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전체 등장 빈도에서 희귀 단어 등장 빈도 비율: 1.2253062161660941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단어 집합의 크기 : 18977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------------------------------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76818"/>
      </p:ext>
    </p:extLst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64527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Tokenizer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설정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– Fits 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E03C5-0116-4514-99AE-61542B6AE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748749"/>
            <a:ext cx="6813087" cy="144921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3A6FD7-5B2B-438C-8ECD-93F2B082356A}"/>
              </a:ext>
            </a:extLst>
          </p:cNvPr>
          <p:cNvSpPr/>
          <p:nvPr/>
        </p:nvSpPr>
        <p:spPr>
          <a:xfrm>
            <a:off x="265813" y="3429000"/>
            <a:ext cx="109605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패딩 작업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01C2216-29B8-4982-9D06-38AD9F9B1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3943097"/>
            <a:ext cx="6813088" cy="240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07798"/>
      </p:ext>
    </p:extLst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358960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모델 훈련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&amp;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컴파일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 테스트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965FED-6C8C-4448-9307-B67B59015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748749"/>
            <a:ext cx="6813088" cy="39941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7EC21F-C594-484E-9F75-0B6E94584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433" y="1748749"/>
            <a:ext cx="3713911" cy="191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5500499"/>
      </p:ext>
    </p:extLst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358960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모델 훈련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&amp;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컴파일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 테스트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420614-8C4A-4992-9D0E-3702017C2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92600"/>
            <a:ext cx="5001778" cy="373075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955083-AB92-4A00-AAF3-EE9FE35D6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53" y="1792599"/>
            <a:ext cx="5001778" cy="373075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62262"/>
      </p:ext>
    </p:extLst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74976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Tokenizer – Pickle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로 저장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0C3A7D-568D-4855-A5D9-DFFFC2D17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3" y="1748748"/>
            <a:ext cx="6813088" cy="17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20754"/>
      </p:ext>
    </p:extLst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48E279-1498-4AB4-8F99-9C86D70E70B6}"/>
              </a:ext>
            </a:extLst>
          </p:cNvPr>
          <p:cNvSpPr/>
          <p:nvPr/>
        </p:nvSpPr>
        <p:spPr>
          <a:xfrm>
            <a:off x="389516" y="1387423"/>
            <a:ext cx="6925683" cy="369330"/>
          </a:xfrm>
          <a:prstGeom prst="rect">
            <a:avLst/>
          </a:prstGeom>
          <a:solidFill>
            <a:srgbClr val="F0A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메인서버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3E18DA-55A8-4AD3-AE20-32931AD52011}"/>
              </a:ext>
            </a:extLst>
          </p:cNvPr>
          <p:cNvCxnSpPr/>
          <p:nvPr/>
        </p:nvCxnSpPr>
        <p:spPr>
          <a:xfrm>
            <a:off x="985814" y="1756753"/>
            <a:ext cx="0" cy="3826924"/>
          </a:xfrm>
          <a:prstGeom prst="straightConnector1">
            <a:avLst/>
          </a:prstGeom>
          <a:noFill/>
          <a:ln w="53975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FBFAA1-9464-4D08-AB9D-FEE54A058996}"/>
              </a:ext>
            </a:extLst>
          </p:cNvPr>
          <p:cNvSpPr/>
          <p:nvPr/>
        </p:nvSpPr>
        <p:spPr>
          <a:xfrm>
            <a:off x="1425561" y="1945372"/>
            <a:ext cx="5889637" cy="3638305"/>
          </a:xfrm>
          <a:prstGeom prst="rect">
            <a:avLst/>
          </a:prstGeom>
          <a:gradFill>
            <a:gsLst>
              <a:gs pos="25000">
                <a:schemeClr val="accent4">
                  <a:lumMod val="40000"/>
                  <a:lumOff val="60000"/>
                  <a:alpha val="50000"/>
                </a:schemeClr>
              </a:gs>
              <a:gs pos="0">
                <a:schemeClr val="accent4">
                  <a:lumMod val="20000"/>
                  <a:lumOff val="80000"/>
                  <a:alpha val="50000"/>
                </a:schemeClr>
              </a:gs>
              <a:gs pos="53000">
                <a:schemeClr val="accent4">
                  <a:lumMod val="60000"/>
                  <a:lumOff val="40000"/>
                  <a:alpha val="50000"/>
                </a:schemeClr>
              </a:gs>
              <a:gs pos="77000">
                <a:schemeClr val="accent4">
                  <a:lumMod val="60000"/>
                  <a:lumOff val="40000"/>
                  <a:alpha val="50000"/>
                </a:schemeClr>
              </a:gs>
              <a:gs pos="99000">
                <a:schemeClr val="accent4">
                  <a:lumMod val="75000"/>
                  <a:alpha val="50000"/>
                </a:schemeClr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Main &amp; Auth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Layout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Trend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Magazine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Community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Payment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</a:t>
            </a:r>
            <a:r>
              <a:rPr kumimoji="0" lang="en-US" altLang="ko-KR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Mypage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--!&gt;</a:t>
            </a: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&lt;!-- Admin --!&gt;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146888"/>
      </p:ext>
    </p:extLst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5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멤버십 구독 결제 서비스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21807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pay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Controller.java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CE68F-439F-48D7-B59F-BB1E9FF35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478"/>
          <a:stretch/>
        </p:blipFill>
        <p:spPr>
          <a:xfrm>
            <a:off x="265812" y="1747871"/>
            <a:ext cx="9043557" cy="43416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2847227" y="1234651"/>
            <a:ext cx="334430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필요한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import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와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Service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호출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854314"/>
      </p:ext>
    </p:extLst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5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멤버십 구독 결제 서비스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11738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payController.java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CE68F-439F-48D7-B59F-BB1E9FF35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26" b="2748"/>
          <a:stretch/>
        </p:blipFill>
        <p:spPr>
          <a:xfrm>
            <a:off x="265812" y="1747871"/>
            <a:ext cx="9043557" cy="37385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2792635" y="1234651"/>
            <a:ext cx="322966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결제 정보 데이터베이스에 저장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5542436"/>
      </p:ext>
    </p:extLst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5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멤버십 구독 결제 서비스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4" y="1234651"/>
            <a:ext cx="211738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payController.java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CE68F-439F-48D7-B59F-BB1E9FF35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43" b="32373"/>
          <a:stretch/>
        </p:blipFill>
        <p:spPr>
          <a:xfrm>
            <a:off x="265812" y="1747871"/>
            <a:ext cx="9043557" cy="4186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2792634" y="1234651"/>
            <a:ext cx="4365634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페이지 이동 시 필요한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정보 호출해서 보냄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179525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9121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           ( Java Persistence API )  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29698" y="6514924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CDD471-5689-40F7-A340-B395498F285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BBBEC7-FF3F-4F5A-BC88-3C177CBE905E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E07C7D-2804-459F-9AC0-0C7D5DF9F962}"/>
              </a:ext>
            </a:extLst>
          </p:cNvPr>
          <p:cNvGrpSpPr/>
          <p:nvPr/>
        </p:nvGrpSpPr>
        <p:grpSpPr>
          <a:xfrm>
            <a:off x="1023510" y="1309640"/>
            <a:ext cx="10415047" cy="4645737"/>
            <a:chOff x="1188881" y="1309640"/>
            <a:chExt cx="10415047" cy="46457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B6BF10-F8F3-4C87-9577-0D54938F6F7E}"/>
                </a:ext>
              </a:extLst>
            </p:cNvPr>
            <p:cNvGrpSpPr/>
            <p:nvPr/>
          </p:nvGrpSpPr>
          <p:grpSpPr>
            <a:xfrm>
              <a:off x="1188881" y="1309640"/>
              <a:ext cx="10415047" cy="4645737"/>
              <a:chOff x="1188881" y="1309640"/>
              <a:chExt cx="10415047" cy="4645737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9DFCB83-AB87-4B9B-B537-546B468C7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8881" y="4038435"/>
                <a:ext cx="3103702" cy="1629444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1CC4202-990A-45E3-B473-E043ADD2F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419" y="3496386"/>
                <a:ext cx="2458991" cy="2458991"/>
              </a:xfrm>
              <a:prstGeom prst="rect">
                <a:avLst/>
              </a:prstGeom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0A48B21D-3EA4-4DF1-865F-684F324B311C}"/>
                  </a:ext>
                </a:extLst>
              </p:cNvPr>
              <p:cNvGrpSpPr/>
              <p:nvPr/>
            </p:nvGrpSpPr>
            <p:grpSpPr>
              <a:xfrm>
                <a:off x="7609807" y="3509742"/>
                <a:ext cx="629577" cy="763942"/>
                <a:chOff x="7609807" y="3509742"/>
                <a:chExt cx="629577" cy="763942"/>
              </a:xfrm>
            </p:grpSpPr>
            <p:sp>
              <p:nvSpPr>
                <p:cNvPr id="38" name="화살표: 왼쪽 37">
                  <a:extLst>
                    <a:ext uri="{FF2B5EF4-FFF2-40B4-BE49-F238E27FC236}">
                      <a16:creationId xmlns:a16="http://schemas.microsoft.com/office/drawing/2014/main" id="{8498CEF7-C786-4E84-A369-C26D21790A4B}"/>
                    </a:ext>
                  </a:extLst>
                </p:cNvPr>
                <p:cNvSpPr/>
                <p:nvPr/>
              </p:nvSpPr>
              <p:spPr>
                <a:xfrm rot="3114959">
                  <a:off x="7461460" y="3809188"/>
                  <a:ext cx="612843" cy="316149"/>
                </a:xfrm>
                <a:prstGeom prst="leftArrow">
                  <a:avLst/>
                </a:prstGeom>
                <a:solidFill>
                  <a:schemeClr val="accent5">
                    <a:lumMod val="75000"/>
                  </a:schemeClr>
                </a:solidFill>
                <a:ln w="12700" cap="flat">
                  <a:solidFill>
                    <a:schemeClr val="accent5">
                      <a:lumMod val="7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화살표: 왼쪽 38">
                  <a:extLst>
                    <a:ext uri="{FF2B5EF4-FFF2-40B4-BE49-F238E27FC236}">
                      <a16:creationId xmlns:a16="http://schemas.microsoft.com/office/drawing/2014/main" id="{15D19DF3-A93D-4F55-AD82-899FAE8C4D22}"/>
                    </a:ext>
                  </a:extLst>
                </p:cNvPr>
                <p:cNvSpPr/>
                <p:nvPr/>
              </p:nvSpPr>
              <p:spPr>
                <a:xfrm rot="13825510">
                  <a:off x="7774888" y="3658089"/>
                  <a:ext cx="612843" cy="316149"/>
                </a:xfrm>
                <a:prstGeom prst="leftArrow">
                  <a:avLst/>
                </a:prstGeom>
                <a:solidFill>
                  <a:schemeClr val="accent5">
                    <a:lumMod val="75000"/>
                  </a:schemeClr>
                </a:solidFill>
                <a:ln w="12700" cap="flat">
                  <a:solidFill>
                    <a:schemeClr val="accent5">
                      <a:lumMod val="7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0DB1018-6CEF-4414-83F3-157BB3B2AD07}"/>
                  </a:ext>
                </a:extLst>
              </p:cNvPr>
              <p:cNvGrpSpPr/>
              <p:nvPr/>
            </p:nvGrpSpPr>
            <p:grpSpPr>
              <a:xfrm rot="15827410">
                <a:off x="4091229" y="3517237"/>
                <a:ext cx="629577" cy="763942"/>
                <a:chOff x="7647549" y="3596584"/>
                <a:chExt cx="629577" cy="763942"/>
              </a:xfrm>
            </p:grpSpPr>
            <p:sp>
              <p:nvSpPr>
                <p:cNvPr id="41" name="화살표: 왼쪽 40">
                  <a:extLst>
                    <a:ext uri="{FF2B5EF4-FFF2-40B4-BE49-F238E27FC236}">
                      <a16:creationId xmlns:a16="http://schemas.microsoft.com/office/drawing/2014/main" id="{3E1FA0EE-3429-4B43-8739-AF731BF48E47}"/>
                    </a:ext>
                  </a:extLst>
                </p:cNvPr>
                <p:cNvSpPr/>
                <p:nvPr/>
              </p:nvSpPr>
              <p:spPr>
                <a:xfrm rot="3114959">
                  <a:off x="7499202" y="3896030"/>
                  <a:ext cx="612843" cy="316149"/>
                </a:xfrm>
                <a:prstGeom prst="leftArrow">
                  <a:avLst/>
                </a:prstGeom>
                <a:solidFill>
                  <a:schemeClr val="accent5">
                    <a:lumMod val="75000"/>
                  </a:schemeClr>
                </a:solidFill>
                <a:ln w="12700" cap="flat">
                  <a:solidFill>
                    <a:schemeClr val="accent5">
                      <a:lumMod val="7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화살표: 왼쪽 41">
                  <a:extLst>
                    <a:ext uri="{FF2B5EF4-FFF2-40B4-BE49-F238E27FC236}">
                      <a16:creationId xmlns:a16="http://schemas.microsoft.com/office/drawing/2014/main" id="{7FD69817-74A2-477D-92D1-1047F3B6A192}"/>
                    </a:ext>
                  </a:extLst>
                </p:cNvPr>
                <p:cNvSpPr/>
                <p:nvPr/>
              </p:nvSpPr>
              <p:spPr>
                <a:xfrm rot="13825510">
                  <a:off x="7812630" y="3744931"/>
                  <a:ext cx="612843" cy="316149"/>
                </a:xfrm>
                <a:prstGeom prst="leftArrow">
                  <a:avLst/>
                </a:prstGeom>
                <a:solidFill>
                  <a:schemeClr val="accent5">
                    <a:lumMod val="75000"/>
                  </a:schemeClr>
                </a:solidFill>
                <a:ln w="12700" cap="flat">
                  <a:solidFill>
                    <a:schemeClr val="accent5">
                      <a:lumMod val="7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396087D-E279-4D97-8E9D-89250C9AC695}"/>
                  </a:ext>
                </a:extLst>
              </p:cNvPr>
              <p:cNvSpPr txBox="1"/>
              <p:nvPr/>
            </p:nvSpPr>
            <p:spPr>
              <a:xfrm>
                <a:off x="8255469" y="1309640"/>
                <a:ext cx="3348459" cy="24468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400" b="1" i="0" u="none" strike="noStrike" cap="none" spc="0" normalizeH="0" baseline="0" dirty="0">
                    <a:ln>
                      <a:noFill/>
                    </a:ln>
                    <a:solidFill>
                      <a:schemeClr val="accent5">
                        <a:lumMod val="75000"/>
                      </a:schemeClr>
                    </a:solidFill>
                    <a:effectLst/>
                    <a:uFillTx/>
                    <a:latin typeface="나눔스퀘어_ac Bold" panose="020B0600000101010101" pitchFamily="34" charset="-127"/>
                    <a:ea typeface="나눔스퀘어_ac Bold" panose="020B0600000101010101" pitchFamily="34" charset="-127"/>
                    <a:sym typeface="Arial"/>
                  </a:rPr>
                  <a:t>생산성</a:t>
                </a:r>
                <a:r>
                  <a:rPr kumimoji="0" lang="en-US" altLang="ko-KR" sz="2400" b="1" i="0" u="none" strike="noStrike" cap="none" spc="0" normalizeH="0" baseline="0" dirty="0">
                    <a:ln>
                      <a:noFill/>
                    </a:ln>
                    <a:solidFill>
                      <a:schemeClr val="accent5">
                        <a:lumMod val="75000"/>
                      </a:schemeClr>
                    </a:solidFill>
                    <a:effectLst/>
                    <a:uFillTx/>
                    <a:latin typeface="나눔스퀘어_ac Bold" panose="020B0600000101010101" pitchFamily="34" charset="-127"/>
                    <a:ea typeface="나눔스퀘어_ac Bold" panose="020B0600000101010101" pitchFamily="34" charset="-127"/>
                    <a:sym typeface="Arial"/>
                  </a:rPr>
                  <a:t>, </a:t>
                </a:r>
                <a:r>
                  <a:rPr kumimoji="0" lang="ko-KR" altLang="en-US" sz="2400" b="1" i="0" u="none" strike="noStrike" cap="none" spc="0" normalizeH="0" baseline="0" dirty="0">
                    <a:ln>
                      <a:noFill/>
                    </a:ln>
                    <a:solidFill>
                      <a:schemeClr val="accent5">
                        <a:lumMod val="75000"/>
                      </a:schemeClr>
                    </a:solidFill>
                    <a:effectLst/>
                    <a:uFillTx/>
                    <a:latin typeface="나눔스퀘어_ac Bold" panose="020B0600000101010101" pitchFamily="34" charset="-127"/>
                    <a:ea typeface="나눔스퀘어_ac Bold" panose="020B0600000101010101" pitchFamily="34" charset="-127"/>
                    <a:sym typeface="Arial"/>
                  </a:rPr>
                  <a:t>유지보수</a:t>
                </a:r>
                <a:endParaRPr kumimoji="0" lang="en-US" altLang="ko-KR" sz="2400" b="1" i="0" u="none" strike="noStrike" cap="none" spc="0" normalizeH="0" baseline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FillTx/>
                  <a:latin typeface="나눔스퀘어_ac Bold" panose="020B0600000101010101" pitchFamily="34" charset="-127"/>
                  <a:ea typeface="나눔스퀘어_ac Bold" panose="020B0600000101010101" pitchFamily="34" charset="-127"/>
                  <a:sym typeface="Arial"/>
                </a:endParaRPr>
              </a:p>
              <a:p>
                <a:pPr marL="0" marR="0" indent="0" algn="ctr" defTabSz="9144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b="1" dirty="0">
                    <a:solidFill>
                      <a:schemeClr val="tx1"/>
                    </a:solidFill>
                    <a:latin typeface="나눔스퀘어_ac Bold" panose="020B0600000101010101" pitchFamily="34" charset="-127"/>
                    <a:ea typeface="나눔스퀘어_ac Bold" panose="020B0600000101010101" pitchFamily="34" charset="-127"/>
                  </a:rPr>
                  <a:t>지루하고 반복적인 일을 대신 처리</a:t>
                </a:r>
                <a:endParaRPr lang="en-US" altLang="ko-KR" b="1" dirty="0">
                  <a:solidFill>
                    <a:schemeClr val="tx1"/>
                  </a:solidFill>
                  <a:latin typeface="나눔스퀘어_ac Bold" panose="020B0600000101010101" pitchFamily="34" charset="-127"/>
                  <a:ea typeface="나눔스퀘어_ac Bold" panose="020B0600000101010101" pitchFamily="34" charset="-127"/>
                </a:endParaRPr>
              </a:p>
              <a:p>
                <a:pPr marL="0" marR="0" indent="0" algn="ctr" defTabSz="9144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altLang="ko-KR" b="1" dirty="0">
                  <a:solidFill>
                    <a:schemeClr val="tx1"/>
                  </a:solidFill>
                  <a:latin typeface="나눔스퀘어_ac Bold" panose="020B0600000101010101" pitchFamily="34" charset="-127"/>
                  <a:ea typeface="나눔스퀘어_ac Bold" panose="020B0600000101010101" pitchFamily="34" charset="-127"/>
                </a:endParaRPr>
              </a:p>
              <a:p>
                <a:pPr marL="0" marR="0" indent="0" algn="ctr" defTabSz="9144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400" b="1" i="0" u="none" strike="noStrike" cap="none" spc="0" normalizeH="0" baseline="0" dirty="0">
                    <a:ln>
                      <a:noFill/>
                    </a:ln>
                    <a:solidFill>
                      <a:schemeClr val="accent5">
                        <a:lumMod val="75000"/>
                      </a:schemeClr>
                    </a:solidFill>
                    <a:effectLst/>
                    <a:uFillTx/>
                    <a:latin typeface="나눔스퀘어_ac Bold" panose="020B0600000101010101" pitchFamily="34" charset="-127"/>
                    <a:ea typeface="나눔스퀘어_ac Bold" panose="020B0600000101010101" pitchFamily="34" charset="-127"/>
                    <a:sym typeface="Arial"/>
                  </a:rPr>
                  <a:t>조회 성능 향상</a:t>
                </a:r>
                <a:endParaRPr lang="en-US" altLang="ko-KR" sz="2400" b="1" dirty="0">
                  <a:solidFill>
                    <a:schemeClr val="accent5">
                      <a:lumMod val="75000"/>
                    </a:schemeClr>
                  </a:solidFill>
                  <a:latin typeface="나눔스퀘어_ac Bold" panose="020B0600000101010101" pitchFamily="34" charset="-127"/>
                  <a:ea typeface="나눔스퀘어_ac Bold" panose="020B0600000101010101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solidFill>
                      <a:schemeClr val="tx1"/>
                    </a:solidFill>
                    <a:latin typeface="나눔스퀘어_ac Bold" panose="020B0600000101010101" pitchFamily="34" charset="-127"/>
                    <a:ea typeface="나눔스퀘어_ac Bold" panose="020B0600000101010101" pitchFamily="34" charset="-127"/>
                  </a:rPr>
                  <a:t>같은 트랜잭션 안에서 </a:t>
                </a:r>
                <a:r>
                  <a:rPr lang="ko-KR" altLang="en-US" b="1" dirty="0" err="1">
                    <a:solidFill>
                      <a:schemeClr val="tx1"/>
                    </a:solidFill>
                    <a:latin typeface="나눔스퀘어_ac Bold" panose="020B0600000101010101" pitchFamily="34" charset="-127"/>
                    <a:ea typeface="나눔스퀘어_ac Bold" panose="020B0600000101010101" pitchFamily="34" charset="-127"/>
                  </a:rPr>
                  <a:t>캐싱</a:t>
                </a:r>
                <a:r>
                  <a:rPr lang="ko-KR" altLang="en-US" b="1" dirty="0">
                    <a:solidFill>
                      <a:schemeClr val="tx1"/>
                    </a:solidFill>
                    <a:latin typeface="나눔스퀘어_ac Bold" panose="020B0600000101010101" pitchFamily="34" charset="-127"/>
                    <a:ea typeface="나눔스퀘어_ac Bold" panose="020B0600000101010101" pitchFamily="34" charset="-127"/>
                  </a:rPr>
                  <a:t> 지원 </a:t>
                </a:r>
                <a:endParaRPr kumimoji="0" lang="en-US" altLang="ko-KR" sz="2400" b="1" i="0" u="none" strike="noStrike" cap="none" spc="0" normalizeH="0" baseline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FillTx/>
                  <a:latin typeface="나눔스퀘어_ac Bold" panose="020B0600000101010101" pitchFamily="34" charset="-127"/>
                  <a:ea typeface="나눔스퀘어_ac Bold" panose="020B0600000101010101" pitchFamily="34" charset="-127"/>
                  <a:sym typeface="Arial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D99215-73EE-40C5-92DB-E818AB34E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3234" y="1411958"/>
              <a:ext cx="3476625" cy="2009775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59991EEC-0716-4487-8E77-EF4A85E988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80" y="244548"/>
            <a:ext cx="789845" cy="7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6868"/>
      </p:ext>
    </p:extLst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538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멤버십 구독 결제 서비스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32819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payRepository.java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2853313" y="1234651"/>
            <a:ext cx="434181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데이터베이스에 접근하여 원하는 데이터 추출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0ACA13-A561-4546-BBF0-18B24282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2" y="1752812"/>
            <a:ext cx="10006597" cy="494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54659"/>
      </p:ext>
    </p:extLst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F48517-1B1A-4329-96A4-EBFF7C3FBB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47"/>
          <a:stretch/>
        </p:blipFill>
        <p:spPr>
          <a:xfrm>
            <a:off x="286895" y="1657043"/>
            <a:ext cx="6004603" cy="49278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5A1BF1-C833-4472-86E4-E22D08F70283}"/>
              </a:ext>
            </a:extLst>
          </p:cNvPr>
          <p:cNvSpPr/>
          <p:nvPr/>
        </p:nvSpPr>
        <p:spPr>
          <a:xfrm>
            <a:off x="985814" y="3715965"/>
            <a:ext cx="4062841" cy="2715831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6DC9B5-1EE8-4A96-900B-BB5F64B41C65}"/>
              </a:ext>
            </a:extLst>
          </p:cNvPr>
          <p:cNvSpPr/>
          <p:nvPr/>
        </p:nvSpPr>
        <p:spPr>
          <a:xfrm>
            <a:off x="7161656" y="2090173"/>
            <a:ext cx="4540205" cy="2677654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HttpSecurity</a:t>
            </a: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authorizeRequests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세션권한 없이 접근 가능한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정적 파일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css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js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fonts, image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 </a:t>
            </a:r>
            <a:r>
              <a:rPr kumimoji="0" lang="en-US" altLang="ko-KR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formLogin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처리를 위한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-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시큐리티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세션에 저장하는 </a:t>
            </a: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username, password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로 </a:t>
            </a:r>
            <a:r>
              <a:rPr kumimoji="0" lang="ko-KR" altLang="en-US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맵핑될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변수명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3.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logout()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시 삭제할 쿠키 지정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23484D1-11DC-4105-AB23-FD66A7E76E7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5048655" y="3429000"/>
            <a:ext cx="2113001" cy="164488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2D85C4-A501-4EE8-B3E2-90F3361F2BB7}"/>
              </a:ext>
            </a:extLst>
          </p:cNvPr>
          <p:cNvSpPr/>
          <p:nvPr/>
        </p:nvSpPr>
        <p:spPr>
          <a:xfrm>
            <a:off x="279461" y="1234651"/>
            <a:ext cx="231713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시큐리티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설정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페이지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6109169"/>
      </p:ext>
    </p:extLst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220918-64E4-431A-AEA4-A0A58DB633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53"/>
          <a:stretch/>
        </p:blipFill>
        <p:spPr>
          <a:xfrm>
            <a:off x="265814" y="1668481"/>
            <a:ext cx="6025684" cy="2568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460E0C-F4FE-48C1-A8EE-B637BEF60F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2"/>
          <a:stretch/>
        </p:blipFill>
        <p:spPr>
          <a:xfrm>
            <a:off x="265812" y="4523362"/>
            <a:ext cx="6025685" cy="206151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4D5DC2-B645-4D95-80AD-67759B7DB9CC}"/>
              </a:ext>
            </a:extLst>
          </p:cNvPr>
          <p:cNvSpPr/>
          <p:nvPr/>
        </p:nvSpPr>
        <p:spPr>
          <a:xfrm>
            <a:off x="265812" y="5539508"/>
            <a:ext cx="6025685" cy="91830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7A8A22-5ECC-47ED-B690-AAA45B2B6316}"/>
              </a:ext>
            </a:extLst>
          </p:cNvPr>
          <p:cNvSpPr/>
          <p:nvPr/>
        </p:nvSpPr>
        <p:spPr>
          <a:xfrm>
            <a:off x="265811" y="1668481"/>
            <a:ext cx="6025685" cy="2568101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CCB37F-CFDB-45AB-9556-519E2F7DBC48}"/>
              </a:ext>
            </a:extLst>
          </p:cNvPr>
          <p:cNvSpPr/>
          <p:nvPr/>
        </p:nvSpPr>
        <p:spPr>
          <a:xfrm>
            <a:off x="7035195" y="979534"/>
            <a:ext cx="4540205" cy="2677654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AuthenticationManager</a:t>
            </a: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kumimoji="0" lang="en-US" altLang="ko-KR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AuthenticationManager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 )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설정된 로그인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오는 요청을 감시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 </a:t>
            </a:r>
            <a:r>
              <a:rPr kumimoji="0" lang="en-US" altLang="ko-KR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BCryptPasswordEncoder</a:t>
            </a: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password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암호화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3. </a:t>
            </a:r>
            <a:r>
              <a:rPr kumimoji="0" lang="en-US" altLang="ko-KR" sz="14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AuthenticationManager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Builder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 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- 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로그인 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URL</a:t>
            </a: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로 로그인 시</a:t>
            </a:r>
            <a:endParaRPr kumimoji="0" lang="en-US" altLang="ko-KR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시큐리티에서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username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password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가로챈 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passwor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암호화 한 뒤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userDetail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타입으로 변환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D13B9F7-55ED-4098-8ABF-57C8BBED05FC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V="1">
            <a:off x="6291496" y="2318361"/>
            <a:ext cx="743699" cy="63417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E8824B-5F3C-443C-8C58-41E3D799D906}"/>
              </a:ext>
            </a:extLst>
          </p:cNvPr>
          <p:cNvSpPr/>
          <p:nvPr/>
        </p:nvSpPr>
        <p:spPr>
          <a:xfrm>
            <a:off x="7035196" y="4372523"/>
            <a:ext cx="4540205" cy="2031323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loadUserByUsername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스프링에서 가로챈 변수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username, password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Password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부분은 알아서 처리해주지만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Username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직접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조회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Username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역할을 하는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userId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조건으로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select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조회가 될 경우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UserDetail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타입으로 형 변환 후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시큐리티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세션에 저장한다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1F898D-A9CC-4859-A513-3A97C954949A}"/>
              </a:ext>
            </a:extLst>
          </p:cNvPr>
          <p:cNvCxnSpPr/>
          <p:nvPr/>
        </p:nvCxnSpPr>
        <p:spPr>
          <a:xfrm flipV="1">
            <a:off x="6291495" y="5374317"/>
            <a:ext cx="743699" cy="63417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BCF5F7-A2A1-4A81-B20C-4B7993E4D05D}"/>
              </a:ext>
            </a:extLst>
          </p:cNvPr>
          <p:cNvSpPr/>
          <p:nvPr/>
        </p:nvSpPr>
        <p:spPr>
          <a:xfrm>
            <a:off x="279461" y="1234651"/>
            <a:ext cx="292565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시큐리티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설정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세션관리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939400"/>
      </p:ext>
    </p:extLst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BABF72-F345-49FF-A413-ACAE61DD1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-23" b="56518"/>
          <a:stretch/>
        </p:blipFill>
        <p:spPr>
          <a:xfrm>
            <a:off x="265814" y="1668481"/>
            <a:ext cx="5563804" cy="37303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CF5C74-01D8-41BD-B082-3EA0858D9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62"/>
          <a:stretch/>
        </p:blipFill>
        <p:spPr>
          <a:xfrm>
            <a:off x="6291498" y="1668481"/>
            <a:ext cx="5563804" cy="38910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28C3F74-2311-4404-973A-8121D6F97E15}"/>
              </a:ext>
            </a:extLst>
          </p:cNvPr>
          <p:cNvSpPr/>
          <p:nvPr/>
        </p:nvSpPr>
        <p:spPr>
          <a:xfrm>
            <a:off x="279461" y="1234651"/>
            <a:ext cx="292565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시큐리티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설정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세션관리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4513239"/>
      </p:ext>
    </p:extLst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A2AFC0-717F-4F33-B4B6-C7E451133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7" y="1657045"/>
            <a:ext cx="6025685" cy="47747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913DCD-3735-43EA-ACAF-02B5658AD84B}"/>
              </a:ext>
            </a:extLst>
          </p:cNvPr>
          <p:cNvSpPr/>
          <p:nvPr/>
        </p:nvSpPr>
        <p:spPr>
          <a:xfrm>
            <a:off x="279461" y="1234651"/>
            <a:ext cx="232233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POM.XML (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버전설정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9567625"/>
      </p:ext>
    </p:extLst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AE1D1F-0CBE-4FE0-ABB0-C25B01782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36"/>
          <a:stretch/>
        </p:blipFill>
        <p:spPr>
          <a:xfrm>
            <a:off x="265814" y="1668480"/>
            <a:ext cx="5567989" cy="49449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A655BD-02AD-4066-AC43-59A35A83F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80"/>
          <a:stretch/>
        </p:blipFill>
        <p:spPr>
          <a:xfrm>
            <a:off x="6291498" y="1668480"/>
            <a:ext cx="5602491" cy="32634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7D24BC6-0E1F-4C60-BCA1-612EBFC71126}"/>
              </a:ext>
            </a:extLst>
          </p:cNvPr>
          <p:cNvSpPr/>
          <p:nvPr/>
        </p:nvSpPr>
        <p:spPr>
          <a:xfrm>
            <a:off x="279461" y="1234651"/>
            <a:ext cx="311825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POM.XML (dependency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설정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3969517"/>
      </p:ext>
    </p:extLst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F6681C-31DC-4722-84A7-1FFEE676B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68481"/>
            <a:ext cx="5502765" cy="46305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EA4B293-6259-43C8-BC7C-B6DB650FE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18" y="1668481"/>
            <a:ext cx="6025684" cy="46305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7CAF169-B7AF-4040-8AC0-1E5252D7BEFF}"/>
              </a:ext>
            </a:extLst>
          </p:cNvPr>
          <p:cNvSpPr/>
          <p:nvPr/>
        </p:nvSpPr>
        <p:spPr>
          <a:xfrm>
            <a:off x="279461" y="1234651"/>
            <a:ext cx="2803104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유효성 검사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3801182"/>
      </p:ext>
    </p:extLst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D162F-53A3-406F-AD24-4E60D8BD1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68481"/>
            <a:ext cx="5512416" cy="47893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B275CD-CC63-49B8-A0E5-A3D894ABC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68481"/>
            <a:ext cx="5512416" cy="4789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B4EB8B-5CCD-45C8-AA80-D5E2BCA904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"/>
          <a:stretch/>
        </p:blipFill>
        <p:spPr>
          <a:xfrm>
            <a:off x="5836595" y="1668481"/>
            <a:ext cx="5979796" cy="47747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2EDD8B-67FE-4FF4-B8A4-976D8BDECBBA}"/>
              </a:ext>
            </a:extLst>
          </p:cNvPr>
          <p:cNvSpPr/>
          <p:nvPr/>
        </p:nvSpPr>
        <p:spPr>
          <a:xfrm>
            <a:off x="279461" y="1234651"/>
            <a:ext cx="2803104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 유효성 검사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090603"/>
      </p:ext>
    </p:extLst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EF8BC0B-F540-432A-8788-F9B5D18E357A}"/>
              </a:ext>
            </a:extLst>
          </p:cNvPr>
          <p:cNvGrpSpPr/>
          <p:nvPr/>
        </p:nvGrpSpPr>
        <p:grpSpPr>
          <a:xfrm>
            <a:off x="265814" y="3278054"/>
            <a:ext cx="6025684" cy="1567060"/>
            <a:chOff x="4854218" y="3410496"/>
            <a:chExt cx="6025684" cy="15670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C8E4FB-7BBB-41EB-A716-9C03EF84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33"/>
            <a:stretch/>
          </p:blipFill>
          <p:spPr>
            <a:xfrm>
              <a:off x="4854218" y="3410496"/>
              <a:ext cx="6025684" cy="156706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A3B8769-1FB5-47DF-939B-4DEE0366761E}"/>
                </a:ext>
              </a:extLst>
            </p:cNvPr>
            <p:cNvSpPr/>
            <p:nvPr/>
          </p:nvSpPr>
          <p:spPr>
            <a:xfrm>
              <a:off x="5629699" y="4448585"/>
              <a:ext cx="1478604" cy="159437"/>
            </a:xfrm>
            <a:prstGeom prst="rect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A06DB3-0883-4D1C-9E70-565A81A35097}"/>
                </a:ext>
              </a:extLst>
            </p:cNvPr>
            <p:cNvSpPr/>
            <p:nvPr/>
          </p:nvSpPr>
          <p:spPr>
            <a:xfrm>
              <a:off x="7820142" y="4448585"/>
              <a:ext cx="1897792" cy="159437"/>
            </a:xfrm>
            <a:prstGeom prst="rect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13BAFF-8249-47AB-AF0C-B97A91490503}"/>
              </a:ext>
            </a:extLst>
          </p:cNvPr>
          <p:cNvGrpSpPr/>
          <p:nvPr/>
        </p:nvGrpSpPr>
        <p:grpSpPr>
          <a:xfrm>
            <a:off x="265814" y="1855028"/>
            <a:ext cx="4076406" cy="1364710"/>
            <a:chOff x="265814" y="1855028"/>
            <a:chExt cx="4076406" cy="136471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9DF7B23-9CF3-41A2-B054-9BFAD2386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4" y="1855028"/>
              <a:ext cx="4076406" cy="136471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284C837-05F4-46DE-80DA-63F4D7EE2C14}"/>
                </a:ext>
              </a:extLst>
            </p:cNvPr>
            <p:cNvSpPr/>
            <p:nvPr/>
          </p:nvSpPr>
          <p:spPr>
            <a:xfrm>
              <a:off x="1220436" y="2558571"/>
              <a:ext cx="2147706" cy="160433"/>
            </a:xfrm>
            <a:prstGeom prst="rect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4F4C973-7C33-4E57-802C-52A75395D1E3}"/>
                </a:ext>
              </a:extLst>
            </p:cNvPr>
            <p:cNvSpPr/>
            <p:nvPr/>
          </p:nvSpPr>
          <p:spPr>
            <a:xfrm>
              <a:off x="1331686" y="2718993"/>
              <a:ext cx="2802702" cy="160433"/>
            </a:xfrm>
            <a:prstGeom prst="rect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10FD2CC-7726-489B-AAF4-3A530FA0764F}"/>
              </a:ext>
            </a:extLst>
          </p:cNvPr>
          <p:cNvGrpSpPr/>
          <p:nvPr/>
        </p:nvGrpSpPr>
        <p:grpSpPr>
          <a:xfrm>
            <a:off x="265814" y="5021688"/>
            <a:ext cx="1699172" cy="1035639"/>
            <a:chOff x="265814" y="5021688"/>
            <a:chExt cx="1699172" cy="10356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4631876-3922-4B1C-A7CD-88DEE4B66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4" y="5021688"/>
              <a:ext cx="1699172" cy="103563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233214-C5FC-404C-A3AD-724E72251AFD}"/>
                </a:ext>
              </a:extLst>
            </p:cNvPr>
            <p:cNvSpPr/>
            <p:nvPr/>
          </p:nvSpPr>
          <p:spPr>
            <a:xfrm>
              <a:off x="902666" y="5688965"/>
              <a:ext cx="858040" cy="147631"/>
            </a:xfrm>
            <a:prstGeom prst="rect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1663FA-5997-4141-B47A-14CE5E6D98EB}"/>
              </a:ext>
            </a:extLst>
          </p:cNvPr>
          <p:cNvSpPr/>
          <p:nvPr/>
        </p:nvSpPr>
        <p:spPr>
          <a:xfrm>
            <a:off x="6977679" y="3369087"/>
            <a:ext cx="4540205" cy="1384993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로그인 버튼 이벤트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발급받은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client_id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(key)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응답을 처리할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URI,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응답받을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카카오에서 발급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쿼리스트링으로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전송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A17629-920F-43D4-B8ED-EF95CACD0A96}"/>
              </a:ext>
            </a:extLst>
          </p:cNvPr>
          <p:cNvCxnSpPr>
            <a:stCxn id="4" idx="3"/>
          </p:cNvCxnSpPr>
          <p:nvPr/>
        </p:nvCxnSpPr>
        <p:spPr>
          <a:xfrm>
            <a:off x="6291498" y="4061584"/>
            <a:ext cx="68618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A88D5F-AF4C-439A-8CBD-0CDAADB781D7}"/>
              </a:ext>
            </a:extLst>
          </p:cNvPr>
          <p:cNvCxnSpPr/>
          <p:nvPr/>
        </p:nvCxnSpPr>
        <p:spPr>
          <a:xfrm>
            <a:off x="4342220" y="2443550"/>
            <a:ext cx="68618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186254-339C-4FE7-9B93-48F666677F8C}"/>
              </a:ext>
            </a:extLst>
          </p:cNvPr>
          <p:cNvSpPr/>
          <p:nvPr/>
        </p:nvSpPr>
        <p:spPr>
          <a:xfrm>
            <a:off x="5028401" y="1727539"/>
            <a:ext cx="5276429" cy="1169549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로그인 시 필요한 필수 데이터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grant_type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authorization_code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&lt;-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고정값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Client_id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발급받은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key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redirect_uri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어플리케이션에서 설정한 응답을 처리할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URI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Code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31857E-E990-43BC-BE3C-F4936986DF12}"/>
              </a:ext>
            </a:extLst>
          </p:cNvPr>
          <p:cNvSpPr/>
          <p:nvPr/>
        </p:nvSpPr>
        <p:spPr>
          <a:xfrm>
            <a:off x="3083158" y="5236726"/>
            <a:ext cx="6025684" cy="738662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회원가입 시 이미 검증이 된 상태이기 때문에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password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입력할 필요가 없다고 판단되어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yml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파일에 카카오 전용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password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설정한 후 카카오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771F8F1-5951-4670-A539-725935D5B775}"/>
              </a:ext>
            </a:extLst>
          </p:cNvPr>
          <p:cNvCxnSpPr>
            <a:cxnSpLocks/>
          </p:cNvCxnSpPr>
          <p:nvPr/>
        </p:nvCxnSpPr>
        <p:spPr>
          <a:xfrm flipV="1">
            <a:off x="1960926" y="5539507"/>
            <a:ext cx="1122232" cy="1163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8EE5A6-DBC1-4665-A3B5-36ACF6CC710A}"/>
              </a:ext>
            </a:extLst>
          </p:cNvPr>
          <p:cNvSpPr/>
          <p:nvPr/>
        </p:nvSpPr>
        <p:spPr>
          <a:xfrm>
            <a:off x="279461" y="1234651"/>
            <a:ext cx="211494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 로그인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(1/3)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4081845"/>
      </p:ext>
    </p:extLst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0AFDF8-F02F-41D5-9467-FFF1C81406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18"/>
          <a:stretch/>
        </p:blipFill>
        <p:spPr>
          <a:xfrm>
            <a:off x="265814" y="1668480"/>
            <a:ext cx="6025684" cy="48662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333B8B-2E06-4E4F-BD7D-B1F1CB66E75E}"/>
              </a:ext>
            </a:extLst>
          </p:cNvPr>
          <p:cNvSpPr/>
          <p:nvPr/>
        </p:nvSpPr>
        <p:spPr>
          <a:xfrm>
            <a:off x="1524651" y="3630761"/>
            <a:ext cx="1530969" cy="118280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F97DD5-9D3E-4F01-8DB3-1CDCA56E52DB}"/>
              </a:ext>
            </a:extLst>
          </p:cNvPr>
          <p:cNvSpPr/>
          <p:nvPr/>
        </p:nvSpPr>
        <p:spPr>
          <a:xfrm>
            <a:off x="1689780" y="3760477"/>
            <a:ext cx="1871680" cy="118280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2CDDC38-550A-4BFF-B1D0-9CD5CE18A129}"/>
              </a:ext>
            </a:extLst>
          </p:cNvPr>
          <p:cNvCxnSpPr/>
          <p:nvPr/>
        </p:nvCxnSpPr>
        <p:spPr>
          <a:xfrm>
            <a:off x="6291498" y="3980520"/>
            <a:ext cx="68618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B8F48A-1710-41C6-86DF-DCBB56FC4859}"/>
              </a:ext>
            </a:extLst>
          </p:cNvPr>
          <p:cNvSpPr/>
          <p:nvPr/>
        </p:nvSpPr>
        <p:spPr>
          <a:xfrm>
            <a:off x="7019813" y="3827565"/>
            <a:ext cx="4906373" cy="307775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버튼 클릭 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응답받은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code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authToken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57336B-A450-4CF1-A2C6-7A4AF1419325}"/>
              </a:ext>
            </a:extLst>
          </p:cNvPr>
          <p:cNvSpPr/>
          <p:nvPr/>
        </p:nvSpPr>
        <p:spPr>
          <a:xfrm>
            <a:off x="279461" y="1234651"/>
            <a:ext cx="211494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 로그인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(2/3)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687649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7144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스프링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시큐리티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CDD471-5689-40F7-A340-B395498F285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BBBEC7-FF3F-4F5A-BC88-3C177CBE905E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15FF07D7-91C9-46C0-B4CD-0B641816CB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24" b="79849" l="34946" r="658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85" t="15808" r="30309" b="13036"/>
          <a:stretch/>
        </p:blipFill>
        <p:spPr>
          <a:xfrm>
            <a:off x="4797726" y="378101"/>
            <a:ext cx="702428" cy="555603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740B9B-AD63-4E5F-8C21-0050013C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447722"/>
            <a:ext cx="2857500" cy="2857500"/>
          </a:xfrm>
          <a:prstGeom prst="rect">
            <a:avLst/>
          </a:prstGeom>
        </p:spPr>
      </p:pic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2A9C9CC3-E2BB-4D17-94EB-CCDF42443EBA}"/>
              </a:ext>
            </a:extLst>
          </p:cNvPr>
          <p:cNvSpPr/>
          <p:nvPr/>
        </p:nvSpPr>
        <p:spPr>
          <a:xfrm>
            <a:off x="3949429" y="3429000"/>
            <a:ext cx="612843" cy="316149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65CC18-3B5C-4675-B797-511C54A8B648}"/>
              </a:ext>
            </a:extLst>
          </p:cNvPr>
          <p:cNvSpPr txBox="1"/>
          <p:nvPr/>
        </p:nvSpPr>
        <p:spPr>
          <a:xfrm>
            <a:off x="1498060" y="2877825"/>
            <a:ext cx="2159540" cy="1661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비밀번호 암호화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Bcrypt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 HASH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함수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복호화 불가능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비밀번호 해킹 방지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BCACB0B7-F0C5-4803-81F4-910CAE1B6059}"/>
              </a:ext>
            </a:extLst>
          </p:cNvPr>
          <p:cNvSpPr/>
          <p:nvPr/>
        </p:nvSpPr>
        <p:spPr>
          <a:xfrm rot="10800000">
            <a:off x="7629728" y="3392671"/>
            <a:ext cx="612843" cy="316149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E5F3E-BC77-4479-842A-F5C88C5382B8}"/>
              </a:ext>
            </a:extLst>
          </p:cNvPr>
          <p:cNvSpPr txBox="1"/>
          <p:nvPr/>
        </p:nvSpPr>
        <p:spPr>
          <a:xfrm>
            <a:off x="8534400" y="2914153"/>
            <a:ext cx="2730230" cy="1661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권한  확인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접근 권한 검증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시스템 리소스 권한 부여 선언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적절한 권한 확인</a:t>
            </a:r>
          </a:p>
        </p:txBody>
      </p:sp>
      <p:sp>
        <p:nvSpPr>
          <p:cNvPr id="30" name="화살표: 왼쪽 29">
            <a:extLst>
              <a:ext uri="{FF2B5EF4-FFF2-40B4-BE49-F238E27FC236}">
                <a16:creationId xmlns:a16="http://schemas.microsoft.com/office/drawing/2014/main" id="{7D4B0132-3EFB-46A5-92FE-7AEB867AA8AA}"/>
              </a:ext>
            </a:extLst>
          </p:cNvPr>
          <p:cNvSpPr/>
          <p:nvPr/>
        </p:nvSpPr>
        <p:spPr>
          <a:xfrm rot="5400000">
            <a:off x="5896364" y="2010436"/>
            <a:ext cx="399270" cy="316149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화살표: 왼쪽 30">
            <a:extLst>
              <a:ext uri="{FF2B5EF4-FFF2-40B4-BE49-F238E27FC236}">
                <a16:creationId xmlns:a16="http://schemas.microsoft.com/office/drawing/2014/main" id="{EA0A6D65-A7E9-429C-A821-7C8925D87EF2}"/>
              </a:ext>
            </a:extLst>
          </p:cNvPr>
          <p:cNvSpPr/>
          <p:nvPr/>
        </p:nvSpPr>
        <p:spPr>
          <a:xfrm rot="16200000">
            <a:off x="5896364" y="5426359"/>
            <a:ext cx="399270" cy="316149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8899B-34F6-475A-95E7-DD5F9F562C24}"/>
              </a:ext>
            </a:extLst>
          </p:cNvPr>
          <p:cNvSpPr txBox="1"/>
          <p:nvPr/>
        </p:nvSpPr>
        <p:spPr>
          <a:xfrm>
            <a:off x="5463699" y="1523592"/>
            <a:ext cx="1264595" cy="369330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인증 관리자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A947FD-6736-46CF-BDEE-494E4B9EF3A5}"/>
              </a:ext>
            </a:extLst>
          </p:cNvPr>
          <p:cNvSpPr txBox="1"/>
          <p:nvPr/>
        </p:nvSpPr>
        <p:spPr>
          <a:xfrm>
            <a:off x="5256175" y="5863645"/>
            <a:ext cx="1679645" cy="369330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접근 제어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118836172"/>
      </p:ext>
    </p:extLst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4D4309-C2A5-481A-9C64-0E61A2A5A7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1" b="2411"/>
          <a:stretch/>
        </p:blipFill>
        <p:spPr>
          <a:xfrm>
            <a:off x="265814" y="1664193"/>
            <a:ext cx="6025684" cy="486627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D6F73F-B289-455A-8857-7D978F2AC47A}"/>
              </a:ext>
            </a:extLst>
          </p:cNvPr>
          <p:cNvCxnSpPr/>
          <p:nvPr/>
        </p:nvCxnSpPr>
        <p:spPr>
          <a:xfrm>
            <a:off x="6291498" y="3980520"/>
            <a:ext cx="68618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E72F0A-C989-4478-8B2F-6A53FACDA3BD}"/>
              </a:ext>
            </a:extLst>
          </p:cNvPr>
          <p:cNvSpPr/>
          <p:nvPr/>
        </p:nvSpPr>
        <p:spPr>
          <a:xfrm>
            <a:off x="7019813" y="3288957"/>
            <a:ext cx="4906373" cy="1384993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받은 토큰으로 사용자 정보 추출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인증받은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카카오 유저 정보를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객체에 저장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아이디로 회원가입 여부 확인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가입이 안되어 있다면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가지고 회원가입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페이지로 이동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가입이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되어있다면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조회된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정보로 로그인 진행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85F008-FE9C-4FE8-89D7-E3364FB2CDA0}"/>
              </a:ext>
            </a:extLst>
          </p:cNvPr>
          <p:cNvSpPr/>
          <p:nvPr/>
        </p:nvSpPr>
        <p:spPr>
          <a:xfrm>
            <a:off x="279461" y="1234651"/>
            <a:ext cx="211494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카카오 로그인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(3/3)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648806"/>
      </p:ext>
    </p:extLst>
  </p:cSld>
  <p:clrMapOvr>
    <a:masterClrMapping/>
  </p:clrMapOvr>
  <p:transition spd="med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9DDCBD-FBB2-45C9-AA6A-633BA91A4B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78209"/>
            <a:ext cx="6025684" cy="4866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90A5C6-782A-4A39-BE32-F6E7EE7FBD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11" y="1754162"/>
            <a:ext cx="1941589" cy="10180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5A6284-D5D3-4C56-962A-B0D93EF69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11" y="2989561"/>
            <a:ext cx="5415591" cy="14274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BC46EF-A5BF-4860-9201-60ECC67C4B4D}"/>
              </a:ext>
            </a:extLst>
          </p:cNvPr>
          <p:cNvSpPr/>
          <p:nvPr/>
        </p:nvSpPr>
        <p:spPr>
          <a:xfrm>
            <a:off x="6439711" y="4833464"/>
            <a:ext cx="5415591" cy="954105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집계함수 조회 결과를 받아줄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DTO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받아온 결과값 중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FK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필요한 데이터를 조회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결과값에 대한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저장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저장된 값을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JSTL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활용하여 뷰에 원하는 형태로 출력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32AF93-1F48-484C-8620-E955987EEE35}"/>
              </a:ext>
            </a:extLst>
          </p:cNvPr>
          <p:cNvSpPr/>
          <p:nvPr/>
        </p:nvSpPr>
        <p:spPr>
          <a:xfrm>
            <a:off x="279461" y="1234651"/>
            <a:ext cx="211494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토탈 커뮤니티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C02B4E-30FF-40B0-8D0F-44424A7CC1E9}"/>
              </a:ext>
            </a:extLst>
          </p:cNvPr>
          <p:cNvSpPr/>
          <p:nvPr/>
        </p:nvSpPr>
        <p:spPr>
          <a:xfrm>
            <a:off x="3137354" y="1234391"/>
            <a:ext cx="693989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totaList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bigList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가입자가 많은 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hotList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게시글이 많은 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428589"/>
      </p:ext>
    </p:extLst>
  </p:cSld>
  <p:clrMapOvr>
    <a:masterClrMapping/>
  </p:clrMapOvr>
  <p:transition spd="med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DD030-1A86-4AB8-93D3-F16C5E291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8" y="1657044"/>
            <a:ext cx="5563804" cy="24595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CDB837-1692-452A-A68B-A3C7E7E554B4}"/>
              </a:ext>
            </a:extLst>
          </p:cNvPr>
          <p:cNvSpPr/>
          <p:nvPr/>
        </p:nvSpPr>
        <p:spPr>
          <a:xfrm>
            <a:off x="6291498" y="4269033"/>
            <a:ext cx="5563804" cy="1600436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처리를 위한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Pageable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Pageable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사이즈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정렬 방식을 지정한 후 매개변수로 전달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Page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객체에 담아오는 결과값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content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쿼리 조회 결과 값을 받은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vo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totalPage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페이지 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isLast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,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isFirst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첫페이지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마지막페이지 여부 확인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(Boolean)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number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페이지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인덱싱 처리 후 가져옴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17D682-3341-42D6-B767-12F679DA49A7}"/>
              </a:ext>
            </a:extLst>
          </p:cNvPr>
          <p:cNvGrpSpPr/>
          <p:nvPr/>
        </p:nvGrpSpPr>
        <p:grpSpPr>
          <a:xfrm>
            <a:off x="265814" y="1657044"/>
            <a:ext cx="5563804" cy="4800767"/>
            <a:chOff x="265814" y="1657044"/>
            <a:chExt cx="5563804" cy="48007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1C11590-779E-485B-950C-6E5CDA2FE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14" y="1657044"/>
              <a:ext cx="5563804" cy="480076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2E860B-E19C-4D9F-9EC2-679971529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74" b="88968"/>
            <a:stretch/>
          </p:blipFill>
          <p:spPr>
            <a:xfrm>
              <a:off x="265814" y="1666359"/>
              <a:ext cx="5563804" cy="682108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BBAD62-E234-40F5-9528-38AE1D6D3983}"/>
              </a:ext>
            </a:extLst>
          </p:cNvPr>
          <p:cNvSpPr/>
          <p:nvPr/>
        </p:nvSpPr>
        <p:spPr>
          <a:xfrm>
            <a:off x="265814" y="1876441"/>
            <a:ext cx="5563804" cy="41549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0795F1-45C3-4CA6-AAA0-58DE3F78128F}"/>
              </a:ext>
            </a:extLst>
          </p:cNvPr>
          <p:cNvSpPr/>
          <p:nvPr/>
        </p:nvSpPr>
        <p:spPr>
          <a:xfrm>
            <a:off x="6291498" y="2172854"/>
            <a:ext cx="5563804" cy="1640389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5ABD91-5146-44B9-BED3-736D08F3D761}"/>
              </a:ext>
            </a:extLst>
          </p:cNvPr>
          <p:cNvSpPr/>
          <p:nvPr/>
        </p:nvSpPr>
        <p:spPr>
          <a:xfrm>
            <a:off x="279461" y="1234651"/>
            <a:ext cx="211494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토탈 커뮤니티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22C809-6156-49BF-9307-87B1D954E9A2}"/>
              </a:ext>
            </a:extLst>
          </p:cNvPr>
          <p:cNvSpPr/>
          <p:nvPr/>
        </p:nvSpPr>
        <p:spPr>
          <a:xfrm>
            <a:off x="3137354" y="1234391"/>
            <a:ext cx="693989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totaList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bigList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가입자가 많은 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hotList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게시글이 많은 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6043962"/>
      </p:ext>
    </p:extLst>
  </p:cSld>
  <p:clrMapOvr>
    <a:masterClrMapping/>
  </p:clrMapOvr>
  <p:transition spd="med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A5E343-CDDB-4E5A-9EF6-8BD9FA890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68481"/>
            <a:ext cx="6025684" cy="476331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DF79310-E3FE-4177-909C-9E0A2EE5FF23}"/>
              </a:ext>
            </a:extLst>
          </p:cNvPr>
          <p:cNvSpPr/>
          <p:nvPr/>
        </p:nvSpPr>
        <p:spPr>
          <a:xfrm>
            <a:off x="6736255" y="1668481"/>
            <a:ext cx="5119047" cy="1384993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객체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정보를 담은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User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호스트의 정보를 담은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ChannelOwner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호스트의 채널 정보를 담은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CommunityUserInfo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가입자의 정보를 담은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CommunityBoard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안의 게시판 정보를 담은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30F00D-337E-42A4-836E-EFD7FCC4A130}"/>
              </a:ext>
            </a:extLst>
          </p:cNvPr>
          <p:cNvSpPr/>
          <p:nvPr/>
        </p:nvSpPr>
        <p:spPr>
          <a:xfrm>
            <a:off x="6736254" y="3336962"/>
            <a:ext cx="5119047" cy="1815880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CommunityTotal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조회할 커뮤니티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넘겨준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CommunityNo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(PK)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커뮤니티 정보 추출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정보 중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HostNo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생성자의 유저번호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(FK))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호스트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(User)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정보 추출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유저 고유번호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UserNo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호스트의 채널 정보 추출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CommunityNo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(PK)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커뮤니티가입자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정보 추출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정보를 모델에 저장 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JSTL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활용하여 뷰에 원하는 형태로 출력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A0F230-64E8-4301-892F-EC67CB414244}"/>
              </a:ext>
            </a:extLst>
          </p:cNvPr>
          <p:cNvSpPr/>
          <p:nvPr/>
        </p:nvSpPr>
        <p:spPr>
          <a:xfrm>
            <a:off x="279461" y="1234651"/>
            <a:ext cx="254858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상세 조회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4109625"/>
      </p:ext>
    </p:extLst>
  </p:cSld>
  <p:clrMapOvr>
    <a:masterClrMapping/>
  </p:clrMapOvr>
  <p:transition spd="med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A19367-3A2C-4EA5-9CD0-4201AAF23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57044"/>
            <a:ext cx="6025684" cy="48777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0E53F3-B7C6-4C5F-A265-3BD2B293FFF0}"/>
              </a:ext>
            </a:extLst>
          </p:cNvPr>
          <p:cNvSpPr/>
          <p:nvPr/>
        </p:nvSpPr>
        <p:spPr>
          <a:xfrm>
            <a:off x="6508000" y="2413339"/>
            <a:ext cx="5347302" cy="2031323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조회 시 가져올 게시판의 데이터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처리를 위한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Pageable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Pageable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사이즈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정렬 방식을 지정한 후 매개변수로 전달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실행시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Page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객체에 담아오는 결과값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content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쿼리 조회 결과 값을 받은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vo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totalPage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페이지 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isLast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,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isFirst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첫페이지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마지막페이지 여부 확인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(Boolean)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number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페이지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인덱싱 처리 후 가져옴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592849-9825-449B-A12A-396A694783E6}"/>
              </a:ext>
            </a:extLst>
          </p:cNvPr>
          <p:cNvSpPr/>
          <p:nvPr/>
        </p:nvSpPr>
        <p:spPr>
          <a:xfrm>
            <a:off x="279461" y="1234651"/>
            <a:ext cx="254858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상세 조회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5519010"/>
      </p:ext>
    </p:extLst>
  </p:cSld>
  <p:clrMapOvr>
    <a:masterClrMapping/>
  </p:clrMapOvr>
  <p:transition spd="med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64D1C-BABB-40B3-9D20-6F4D7F0B4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68481"/>
            <a:ext cx="6025684" cy="36891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2EA5222-F3EB-45C7-97C5-9BB58362914D}"/>
              </a:ext>
            </a:extLst>
          </p:cNvPr>
          <p:cNvSpPr/>
          <p:nvPr/>
        </p:nvSpPr>
        <p:spPr>
          <a:xfrm>
            <a:off x="6391072" y="4188033"/>
            <a:ext cx="5535114" cy="1169549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객체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정보를 담은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User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가입자 정보를 담은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 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ChannelOwner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가입자의 채널 정보를 노출하기 위한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CommunityUserInfo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가입자의 정보를 담은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 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03C67-6A11-4D4F-95B1-9A1F2DD5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39466" r="17689" b="38169"/>
          <a:stretch/>
        </p:blipFill>
        <p:spPr>
          <a:xfrm>
            <a:off x="6391072" y="1668481"/>
            <a:ext cx="5272392" cy="240740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ADFCF1-7F70-4BE8-8EF1-590856F2E022}"/>
              </a:ext>
            </a:extLst>
          </p:cNvPr>
          <p:cNvSpPr/>
          <p:nvPr/>
        </p:nvSpPr>
        <p:spPr>
          <a:xfrm>
            <a:off x="279460" y="1234651"/>
            <a:ext cx="305762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멤버관리 페이지 이동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3607658"/>
      </p:ext>
    </p:extLst>
  </p:cSld>
  <p:clrMapOvr>
    <a:masterClrMapping/>
  </p:clrMapOvr>
  <p:transition spd="med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6591B4-BFB2-46F5-AF72-688FD24E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68483"/>
            <a:ext cx="6025684" cy="25696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9F48F7-B4A6-47AC-9B00-F2015ED3606F}"/>
              </a:ext>
            </a:extLst>
          </p:cNvPr>
          <p:cNvSpPr/>
          <p:nvPr/>
        </p:nvSpPr>
        <p:spPr>
          <a:xfrm>
            <a:off x="6391072" y="2119704"/>
            <a:ext cx="5535114" cy="1169549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멤버 등급 수정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시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변경된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커뮤니티번호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유저번호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유저등급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컨트롤러에 전송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0F5740-F359-4243-861C-EE8ABDF1B258}"/>
              </a:ext>
            </a:extLst>
          </p:cNvPr>
          <p:cNvSpPr/>
          <p:nvPr/>
        </p:nvSpPr>
        <p:spPr>
          <a:xfrm>
            <a:off x="6391072" y="5046804"/>
            <a:ext cx="5535114" cy="954105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멤버 등급 삭제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버튼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삭제할 멤버의 데이터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유저번호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 해당 컨트롤러에 전송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DDDE3-CDFE-478A-8EDB-47D75695F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4249611"/>
            <a:ext cx="6025684" cy="233526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E96E03-E871-4DE9-9F12-F3F60B45D618}"/>
              </a:ext>
            </a:extLst>
          </p:cNvPr>
          <p:cNvSpPr/>
          <p:nvPr/>
        </p:nvSpPr>
        <p:spPr>
          <a:xfrm>
            <a:off x="279460" y="1234651"/>
            <a:ext cx="3575954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멤버관리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5648913"/>
      </p:ext>
    </p:extLst>
  </p:cSld>
  <p:clrMapOvr>
    <a:masterClrMapping/>
  </p:clrMapOvr>
  <p:transition spd="med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87FB4C-9A90-41F9-AB27-BB7B4828F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876440"/>
            <a:ext cx="6025684" cy="35155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22FC97-316E-4098-B7CA-5C3549D669BA}"/>
              </a:ext>
            </a:extLst>
          </p:cNvPr>
          <p:cNvSpPr/>
          <p:nvPr/>
        </p:nvSpPr>
        <p:spPr>
          <a:xfrm>
            <a:off x="6391072" y="2444231"/>
            <a:ext cx="5535114" cy="1169549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멤버 등급 수정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받아온 매개변수로 커뮤니티 회원 정보 조회 후 영속화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영속화 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Entity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속성 값이 변경될 경우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JPA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쿼리를 실행시켜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업데이트 해줍니다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5FF5D7-5A22-4EDE-941D-9AE71F7F1CCB}"/>
              </a:ext>
            </a:extLst>
          </p:cNvPr>
          <p:cNvSpPr/>
          <p:nvPr/>
        </p:nvSpPr>
        <p:spPr>
          <a:xfrm>
            <a:off x="265814" y="2511333"/>
            <a:ext cx="6025684" cy="122408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50DEBC-00A6-4CA2-A35E-27F5301923F8}"/>
              </a:ext>
            </a:extLst>
          </p:cNvPr>
          <p:cNvSpPr/>
          <p:nvPr/>
        </p:nvSpPr>
        <p:spPr>
          <a:xfrm>
            <a:off x="6391072" y="4064529"/>
            <a:ext cx="5535114" cy="1169549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멤버 삭제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받아온 매개변수로 커뮤니티 회원 정보 조회 후 영속화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영속화 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Entity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JPAREPOSITORY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DELETE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함수에 넣어주면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JPA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DELETE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쿼리를 실행시켜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삭제합니다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6E34D-03A4-4916-A022-45BA0D84B188}"/>
              </a:ext>
            </a:extLst>
          </p:cNvPr>
          <p:cNvSpPr/>
          <p:nvPr/>
        </p:nvSpPr>
        <p:spPr>
          <a:xfrm>
            <a:off x="265814" y="3951681"/>
            <a:ext cx="6025684" cy="122408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A979AC-6223-414F-B76B-9707D7C8C8B9}"/>
              </a:ext>
            </a:extLst>
          </p:cNvPr>
          <p:cNvSpPr/>
          <p:nvPr/>
        </p:nvSpPr>
        <p:spPr>
          <a:xfrm>
            <a:off x="279460" y="1234651"/>
            <a:ext cx="3575954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멤버관리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682032"/>
      </p:ext>
    </p:extLst>
  </p:cSld>
  <p:clrMapOvr>
    <a:masterClrMapping/>
  </p:clrMapOvr>
  <p:transition spd="med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1BE850-3086-46D7-A13B-D84AB7E70D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68480"/>
            <a:ext cx="5930705" cy="49163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68DA5-D6A4-4889-A6F0-CB93976BCFCB}"/>
              </a:ext>
            </a:extLst>
          </p:cNvPr>
          <p:cNvSpPr/>
          <p:nvPr/>
        </p:nvSpPr>
        <p:spPr>
          <a:xfrm>
            <a:off x="501355" y="2303374"/>
            <a:ext cx="4062841" cy="122776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45DEF-9D38-476F-A997-CD7E34AC75B2}"/>
              </a:ext>
            </a:extLst>
          </p:cNvPr>
          <p:cNvSpPr/>
          <p:nvPr/>
        </p:nvSpPr>
        <p:spPr>
          <a:xfrm>
            <a:off x="501355" y="3532695"/>
            <a:ext cx="5594645" cy="269300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CFAB34-B829-4999-9E4F-C58ACBE82B1F}"/>
              </a:ext>
            </a:extLst>
          </p:cNvPr>
          <p:cNvSpPr/>
          <p:nvPr/>
        </p:nvSpPr>
        <p:spPr>
          <a:xfrm>
            <a:off x="6320188" y="1668480"/>
            <a:ext cx="5535114" cy="1600436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객체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정보를 담은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User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가입자 정보를 담은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 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ChannelOwner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호스트의 채널 정보를 노출하기 위한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CommunityUserInfo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가입자의 정보를 담은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 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CommunityBoard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게시판의 정보를 담은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 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CommunityBardReply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게시글의 댓글 정보를 담은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 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08B4C6-2D7C-4743-AFBB-C948680193EC}"/>
              </a:ext>
            </a:extLst>
          </p:cNvPr>
          <p:cNvSpPr/>
          <p:nvPr/>
        </p:nvSpPr>
        <p:spPr>
          <a:xfrm>
            <a:off x="279460" y="1234651"/>
            <a:ext cx="264527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게시글 상세보기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991130"/>
      </p:ext>
    </p:extLst>
  </p:cSld>
  <p:clrMapOvr>
    <a:masterClrMapping/>
  </p:clrMapOvr>
  <p:transition spd="med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3B1CD4-BF6E-4A3C-A4E2-2B2868F3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68481"/>
            <a:ext cx="6025684" cy="48040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75795E-0107-4C8C-97C8-70BF075664CE}"/>
              </a:ext>
            </a:extLst>
          </p:cNvPr>
          <p:cNvSpPr/>
          <p:nvPr/>
        </p:nvSpPr>
        <p:spPr>
          <a:xfrm>
            <a:off x="6508000" y="2685527"/>
            <a:ext cx="5347302" cy="738662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게시물을 작성하기 위해서는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host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이거나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멤버여야 하기때문에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JSTL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 작성 버튼을 동적으로 생성하였습니다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FE6653-9132-48FC-AEAF-B3C152771613}"/>
              </a:ext>
            </a:extLst>
          </p:cNvPr>
          <p:cNvSpPr/>
          <p:nvPr/>
        </p:nvSpPr>
        <p:spPr>
          <a:xfrm>
            <a:off x="279459" y="1234651"/>
            <a:ext cx="3840053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게시판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3143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F0A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347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팀원 소개</a:t>
            </a:r>
            <a:endParaRPr lang="ko-KR" altLang="en-US" sz="2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496" y="6441423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1419E86-AB6A-44B5-9153-F59B8DE2DF7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rgbClr val="F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4EB006F-DD3F-44EB-A098-8CD013169F7B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rgbClr val="F0A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34BE132-8B97-4738-AF5A-BE1283609CE1}"/>
              </a:ext>
            </a:extLst>
          </p:cNvPr>
          <p:cNvSpPr/>
          <p:nvPr/>
        </p:nvSpPr>
        <p:spPr>
          <a:xfrm>
            <a:off x="175748" y="4353938"/>
            <a:ext cx="2235825" cy="188493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프로젝트 일정 및 업무 관리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개발 플랫폼 설계 및 구축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데이터 수집 정제 분석을 통한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ko-KR" altLang="en-US" sz="1100" dirty="0" err="1">
                <a:solidFill>
                  <a:schemeClr val="accent5">
                    <a:lumMod val="75000"/>
                  </a:schemeClr>
                </a:solidFill>
              </a:rPr>
              <a:t>머신러닝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 모델 학습 및 이용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Node JS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를 이용한     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채팅서비스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25A82A9-988B-4225-8A8A-26E44684D245}"/>
              </a:ext>
            </a:extLst>
          </p:cNvPr>
          <p:cNvSpPr/>
          <p:nvPr/>
        </p:nvSpPr>
        <p:spPr>
          <a:xfrm>
            <a:off x="490138" y="1890718"/>
            <a:ext cx="1440000" cy="144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4D6EBA4-C827-4B12-94AD-B605198147EC}"/>
              </a:ext>
            </a:extLst>
          </p:cNvPr>
          <p:cNvSpPr/>
          <p:nvPr/>
        </p:nvSpPr>
        <p:spPr>
          <a:xfrm>
            <a:off x="10220025" y="1894027"/>
            <a:ext cx="1440000" cy="14400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4" name="모서리가 둥근 직사각형 50">
            <a:extLst>
              <a:ext uri="{FF2B5EF4-FFF2-40B4-BE49-F238E27FC236}">
                <a16:creationId xmlns:a16="http://schemas.microsoft.com/office/drawing/2014/main" id="{E4078ADB-46EB-4BE3-9DF1-4494DA28BCB2}"/>
              </a:ext>
            </a:extLst>
          </p:cNvPr>
          <p:cNvSpPr/>
          <p:nvPr/>
        </p:nvSpPr>
        <p:spPr>
          <a:xfrm>
            <a:off x="410186" y="3496748"/>
            <a:ext cx="1557389" cy="419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>
                <a:solidFill>
                  <a:schemeClr val="accent3">
                    <a:lumMod val="25000"/>
                  </a:schemeClr>
                </a:solidFill>
              </a:rPr>
              <a:t>김 인 철</a:t>
            </a:r>
            <a:endParaRPr lang="en-US" altLang="ko-KR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78" name="모서리가 둥근 직사각형 50">
            <a:extLst>
              <a:ext uri="{FF2B5EF4-FFF2-40B4-BE49-F238E27FC236}">
                <a16:creationId xmlns:a16="http://schemas.microsoft.com/office/drawing/2014/main" id="{F3D2676C-191B-475B-A317-95FE05BBFA66}"/>
              </a:ext>
            </a:extLst>
          </p:cNvPr>
          <p:cNvSpPr/>
          <p:nvPr/>
        </p:nvSpPr>
        <p:spPr>
          <a:xfrm>
            <a:off x="7676766" y="3512600"/>
            <a:ext cx="1557389" cy="419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>
                <a:solidFill>
                  <a:schemeClr val="accent3">
                    <a:lumMod val="25000"/>
                  </a:schemeClr>
                </a:solidFill>
              </a:rPr>
              <a:t>김 민 주</a:t>
            </a:r>
            <a:endParaRPr lang="en-US" altLang="ko-KR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79" name="모서리가 둥근 직사각형 50">
            <a:extLst>
              <a:ext uri="{FF2B5EF4-FFF2-40B4-BE49-F238E27FC236}">
                <a16:creationId xmlns:a16="http://schemas.microsoft.com/office/drawing/2014/main" id="{3C5FB604-1E95-4B5E-B948-60816C62F8CA}"/>
              </a:ext>
            </a:extLst>
          </p:cNvPr>
          <p:cNvSpPr/>
          <p:nvPr/>
        </p:nvSpPr>
        <p:spPr>
          <a:xfrm>
            <a:off x="10169159" y="3496748"/>
            <a:ext cx="1557389" cy="419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>
                <a:solidFill>
                  <a:schemeClr val="accent3">
                    <a:lumMod val="25000"/>
                  </a:schemeClr>
                </a:solidFill>
              </a:rPr>
              <a:t>남 영 미</a:t>
            </a:r>
            <a:endParaRPr lang="en-US" altLang="ko-KR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6B6AF3-6473-47B8-A3CB-0412B057F068}"/>
              </a:ext>
            </a:extLst>
          </p:cNvPr>
          <p:cNvSpPr/>
          <p:nvPr/>
        </p:nvSpPr>
        <p:spPr>
          <a:xfrm>
            <a:off x="2826264" y="1894027"/>
            <a:ext cx="1440000" cy="144000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50">
            <a:extLst>
              <a:ext uri="{FF2B5EF4-FFF2-40B4-BE49-F238E27FC236}">
                <a16:creationId xmlns:a16="http://schemas.microsoft.com/office/drawing/2014/main" id="{621CBFBC-EBCD-49F6-AA6D-71340376D8E3}"/>
              </a:ext>
            </a:extLst>
          </p:cNvPr>
          <p:cNvSpPr/>
          <p:nvPr/>
        </p:nvSpPr>
        <p:spPr>
          <a:xfrm>
            <a:off x="2778560" y="3496748"/>
            <a:ext cx="1557389" cy="419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>
                <a:solidFill>
                  <a:schemeClr val="accent3">
                    <a:lumMod val="25000"/>
                  </a:schemeClr>
                </a:solidFill>
              </a:rPr>
              <a:t>강 성 연</a:t>
            </a:r>
            <a:endParaRPr lang="en-US" altLang="ko-KR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B68BC79-01F2-4C8A-880C-E306BC1F0E53}"/>
              </a:ext>
            </a:extLst>
          </p:cNvPr>
          <p:cNvSpPr/>
          <p:nvPr/>
        </p:nvSpPr>
        <p:spPr>
          <a:xfrm>
            <a:off x="2491293" y="4353937"/>
            <a:ext cx="2235825" cy="1884933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ELK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플랫폼 구축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Elasticsearch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를 이용한 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검색어 자동완성 기능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Kibana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를 이용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,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 데이터 시각화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Spring Boot, JPA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를 이용한 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멤버십 결제 서비스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E8508-20D6-458E-B43C-483AD93D4431}"/>
              </a:ext>
            </a:extLst>
          </p:cNvPr>
          <p:cNvSpPr/>
          <p:nvPr/>
        </p:nvSpPr>
        <p:spPr>
          <a:xfrm>
            <a:off x="4825280" y="4353934"/>
            <a:ext cx="2363739" cy="188493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자바와 파이썬 소켓 통신 구축          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ko-KR" altLang="en-US" sz="1100" dirty="0" err="1">
                <a:solidFill>
                  <a:schemeClr val="accent5">
                    <a:lumMod val="75000"/>
                  </a:schemeClr>
                </a:solidFill>
              </a:rPr>
              <a:t>크롤링을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 통한 최신 트렌드 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데이터 수집 및 정제화 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Spring Boot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를 이용한 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ko-KR" altLang="en-US" sz="1100" dirty="0" err="1">
                <a:solidFill>
                  <a:schemeClr val="accent5">
                    <a:lumMod val="75000"/>
                  </a:schemeClr>
                </a:solidFill>
              </a:rPr>
              <a:t>유저별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 맞춤 카테고리와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선호 채널 추천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2253F3C-1B28-43B0-B9ED-394EFFA7828C}"/>
              </a:ext>
            </a:extLst>
          </p:cNvPr>
          <p:cNvSpPr/>
          <p:nvPr/>
        </p:nvSpPr>
        <p:spPr>
          <a:xfrm>
            <a:off x="5308392" y="1878175"/>
            <a:ext cx="1440000" cy="144000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모서리가 둥근 직사각형 50">
            <a:extLst>
              <a:ext uri="{FF2B5EF4-FFF2-40B4-BE49-F238E27FC236}">
                <a16:creationId xmlns:a16="http://schemas.microsoft.com/office/drawing/2014/main" id="{AF550CBD-F423-45BA-9FA4-90E4353900F7}"/>
              </a:ext>
            </a:extLst>
          </p:cNvPr>
          <p:cNvSpPr/>
          <p:nvPr/>
        </p:nvSpPr>
        <p:spPr>
          <a:xfrm>
            <a:off x="5265323" y="3497476"/>
            <a:ext cx="1557389" cy="419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>
                <a:solidFill>
                  <a:schemeClr val="accent3">
                    <a:lumMod val="25000"/>
                  </a:schemeClr>
                </a:solidFill>
              </a:rPr>
              <a:t>장 영 석</a:t>
            </a:r>
            <a:endParaRPr lang="en-US" altLang="ko-KR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22217A-F91C-495F-9104-627C33AF96BB}"/>
              </a:ext>
            </a:extLst>
          </p:cNvPr>
          <p:cNvSpPr/>
          <p:nvPr/>
        </p:nvSpPr>
        <p:spPr>
          <a:xfrm>
            <a:off x="7749729" y="1894027"/>
            <a:ext cx="1440000" cy="144000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FD86BD-A990-4471-8549-F057424A1A44}"/>
              </a:ext>
            </a:extLst>
          </p:cNvPr>
          <p:cNvSpPr/>
          <p:nvPr/>
        </p:nvSpPr>
        <p:spPr>
          <a:xfrm>
            <a:off x="7287181" y="4353934"/>
            <a:ext cx="2363739" cy="188493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Spring Boot, JPA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 개발 환경 구축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세션 처리 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[ </a:t>
            </a:r>
            <a:r>
              <a:rPr lang="ko-KR" altLang="en-US" sz="1100" dirty="0" err="1">
                <a:solidFill>
                  <a:schemeClr val="accent5">
                    <a:lumMod val="75000"/>
                  </a:schemeClr>
                </a:solidFill>
              </a:rPr>
              <a:t>시큐리티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,</a:t>
            </a:r>
            <a:r>
              <a:rPr lang="en-US" altLang="ko-KR" sz="1100" dirty="0" err="1">
                <a:solidFill>
                  <a:schemeClr val="accent5">
                    <a:lumMod val="75000"/>
                  </a:schemeClr>
                </a:solidFill>
              </a:rPr>
              <a:t>kakaoAPI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]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데이터 베이스 설계 및 구축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소켓통신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커뮤니티 서비스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구축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게시판 서비스 구축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5DFC0B-921E-4D8D-A4D6-C5E6A43FC1CD}"/>
              </a:ext>
            </a:extLst>
          </p:cNvPr>
          <p:cNvSpPr/>
          <p:nvPr/>
        </p:nvSpPr>
        <p:spPr>
          <a:xfrm>
            <a:off x="9736389" y="4353934"/>
            <a:ext cx="2363739" cy="188493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UI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구축 담당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</a:t>
            </a:r>
            <a:r>
              <a:rPr lang="ko-KR" altLang="en-US" sz="1100" dirty="0" err="1">
                <a:solidFill>
                  <a:schemeClr val="accent5">
                    <a:lumMod val="75000"/>
                  </a:schemeClr>
                </a:solidFill>
              </a:rPr>
              <a:t>파이썬을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 이용한 채널 검색기능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Spring Boot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를 이용한   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마이페이지 개인정보 서비스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# JPA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를 이용한 관리자 계정</a:t>
            </a:r>
            <a:endParaRPr lang="en-US" altLang="ko-KR" sz="11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</a:rPr>
              <a:t>유저 관리 서비스 구축</a:t>
            </a:r>
            <a:r>
              <a:rPr lang="en-US" altLang="ko-KR" sz="11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8" name="모서리가 둥근 직사각형 46">
            <a:extLst>
              <a:ext uri="{FF2B5EF4-FFF2-40B4-BE49-F238E27FC236}">
                <a16:creationId xmlns:a16="http://schemas.microsoft.com/office/drawing/2014/main" id="{40C08524-AF53-4663-BA07-63CDAD4F190B}"/>
              </a:ext>
            </a:extLst>
          </p:cNvPr>
          <p:cNvSpPr/>
          <p:nvPr/>
        </p:nvSpPr>
        <p:spPr>
          <a:xfrm rot="19703803">
            <a:off x="107094" y="3358702"/>
            <a:ext cx="708600" cy="276093"/>
          </a:xfrm>
          <a:prstGeom prst="roundRect">
            <a:avLst>
              <a:gd name="adj" fmla="val 50000"/>
            </a:avLst>
          </a:prstGeom>
          <a:solidFill>
            <a:srgbClr val="53585B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00" b="1">
                <a:solidFill>
                  <a:prstClr val="white"/>
                </a:solidFill>
              </a:rPr>
              <a:t>팀장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4165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001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         Python ( Crawling 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CDD471-5689-40F7-A340-B395498F285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BBBEC7-FF3F-4F5A-BC88-3C177CBE905E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AF0E6CC-EA50-413F-A3D7-F67EEB3FCD5B}"/>
              </a:ext>
            </a:extLst>
          </p:cNvPr>
          <p:cNvGrpSpPr/>
          <p:nvPr/>
        </p:nvGrpSpPr>
        <p:grpSpPr>
          <a:xfrm>
            <a:off x="440084" y="1701632"/>
            <a:ext cx="11075964" cy="4004848"/>
            <a:chOff x="313623" y="1730816"/>
            <a:chExt cx="11075964" cy="400484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03434FF-55EC-4362-AB85-440827678150}"/>
                </a:ext>
              </a:extLst>
            </p:cNvPr>
            <p:cNvGrpSpPr/>
            <p:nvPr/>
          </p:nvGrpSpPr>
          <p:grpSpPr>
            <a:xfrm>
              <a:off x="9406106" y="1733294"/>
              <a:ext cx="1830424" cy="2263359"/>
              <a:chOff x="9402539" y="1733295"/>
              <a:chExt cx="1797963" cy="240484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442502-3EDA-46F4-86C9-27D38EED5DA0}"/>
                  </a:ext>
                </a:extLst>
              </p:cNvPr>
              <p:cNvSpPr/>
              <p:nvPr/>
            </p:nvSpPr>
            <p:spPr>
              <a:xfrm>
                <a:off x="9402539" y="1733295"/>
                <a:ext cx="1797963" cy="2380736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solidFill>
                  <a:schemeClr val="accent5">
                    <a:lumMod val="7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9D83401-8837-4092-A9BF-907B9D5CCD0A}"/>
                  </a:ext>
                </a:extLst>
              </p:cNvPr>
              <p:cNvSpPr txBox="1"/>
              <p:nvPr/>
            </p:nvSpPr>
            <p:spPr>
              <a:xfrm>
                <a:off x="9502753" y="3745724"/>
                <a:ext cx="1674099" cy="392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나눔스퀘어_ac Bold" panose="020B0600000101010101" pitchFamily="34" charset="-127"/>
                    <a:ea typeface="나눔스퀘어_ac Bold" panose="020B0600000101010101" pitchFamily="34" charset="-127"/>
                    <a:sym typeface="Arial"/>
                  </a:rPr>
                  <a:t>화면 출력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668A238-9701-493B-B5D1-F7B062C5A11D}"/>
                </a:ext>
              </a:extLst>
            </p:cNvPr>
            <p:cNvGrpSpPr/>
            <p:nvPr/>
          </p:nvGrpSpPr>
          <p:grpSpPr>
            <a:xfrm>
              <a:off x="313623" y="2627760"/>
              <a:ext cx="11075964" cy="3107904"/>
              <a:chOff x="417188" y="2626885"/>
              <a:chExt cx="11075964" cy="3107904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EEF5EA5-A532-4C33-93E4-F559FD1A2EF8}"/>
                  </a:ext>
                </a:extLst>
              </p:cNvPr>
              <p:cNvSpPr/>
              <p:nvPr/>
            </p:nvSpPr>
            <p:spPr>
              <a:xfrm>
                <a:off x="9506104" y="4193885"/>
                <a:ext cx="1833992" cy="154090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7FCF38B-26D0-4EFF-A0B5-DB61E777E477}"/>
                  </a:ext>
                </a:extLst>
              </p:cNvPr>
              <p:cNvSpPr/>
              <p:nvPr/>
            </p:nvSpPr>
            <p:spPr>
              <a:xfrm>
                <a:off x="6088523" y="2629914"/>
                <a:ext cx="2426601" cy="2372512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1716352-CCBF-42F5-9ADF-411AC9110B3B}"/>
                  </a:ext>
                </a:extLst>
              </p:cNvPr>
              <p:cNvSpPr/>
              <p:nvPr/>
            </p:nvSpPr>
            <p:spPr>
              <a:xfrm>
                <a:off x="3265333" y="2626885"/>
                <a:ext cx="1974776" cy="2372512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43BDDCE-3E47-4149-A10A-09B129ADABA9}"/>
                  </a:ext>
                </a:extLst>
              </p:cNvPr>
              <p:cNvSpPr/>
              <p:nvPr/>
            </p:nvSpPr>
            <p:spPr>
              <a:xfrm>
                <a:off x="9506104" y="4178361"/>
                <a:ext cx="1853468" cy="10843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A93BB1C-D526-44F2-B190-8E580001026D}"/>
                  </a:ext>
                </a:extLst>
              </p:cNvPr>
              <p:cNvGrpSpPr/>
              <p:nvPr/>
            </p:nvGrpSpPr>
            <p:grpSpPr>
              <a:xfrm>
                <a:off x="417188" y="2626885"/>
                <a:ext cx="11075964" cy="3070311"/>
                <a:chOff x="-15595" y="2612510"/>
                <a:chExt cx="11075964" cy="3070311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81F9ED8B-660B-4FD2-9D70-8D4591AAB26E}"/>
                    </a:ext>
                  </a:extLst>
                </p:cNvPr>
                <p:cNvGrpSpPr/>
                <p:nvPr/>
              </p:nvGrpSpPr>
              <p:grpSpPr>
                <a:xfrm>
                  <a:off x="-15595" y="2832142"/>
                  <a:ext cx="1853469" cy="1709126"/>
                  <a:chOff x="-294472" y="2456429"/>
                  <a:chExt cx="2272134" cy="1976200"/>
                </a:xfrm>
              </p:grpSpPr>
              <p:sp>
                <p:nvSpPr>
                  <p:cNvPr id="7" name="타원 6">
                    <a:extLst>
                      <a:ext uri="{FF2B5EF4-FFF2-40B4-BE49-F238E27FC236}">
                        <a16:creationId xmlns:a16="http://schemas.microsoft.com/office/drawing/2014/main" id="{5C7F197A-C31A-4C60-83E6-FBF2A2998E04}"/>
                      </a:ext>
                    </a:extLst>
                  </p:cNvPr>
                  <p:cNvSpPr/>
                  <p:nvPr/>
                </p:nvSpPr>
                <p:spPr>
                  <a:xfrm>
                    <a:off x="-294472" y="2808985"/>
                    <a:ext cx="2272133" cy="1623644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 cap="flat">
                    <a:solidFill>
                      <a:schemeClr val="accent5">
                        <a:lumMod val="75000"/>
                      </a:schemeClr>
                    </a:solidFill>
                    <a:prstDash val="solid"/>
                    <a:miter lim="8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ko-KR" alt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3A3838"/>
                      </a:solidFill>
                      <a:effectLst/>
                      <a:uFillTx/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463B2B3B-E71A-4ABE-AEB5-BA713383AF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616" y="2456429"/>
                    <a:ext cx="1006738" cy="1164380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3A85EA5-94E0-4A95-96E4-1C9523E547BA}"/>
                      </a:ext>
                    </a:extLst>
                  </p:cNvPr>
                  <p:cNvSpPr txBox="1"/>
                  <p:nvPr/>
                </p:nvSpPr>
                <p:spPr>
                  <a:xfrm>
                    <a:off x="-181878" y="3788702"/>
                    <a:ext cx="2159540" cy="3693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9" tIns="45719" rIns="45719" bIns="45719" numCol="1" spcCol="38100" rtlCol="0" anchor="t">
                    <a:spAutoFit/>
                  </a:bodyPr>
                  <a:lstStyle/>
                  <a:p>
                    <a:pPr marL="0" marR="0" indent="0" algn="ctr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ko-KR" altLang="en-US" sz="18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나눔스퀘어_ac Bold" panose="020B0600000101010101" pitchFamily="34" charset="-127"/>
                        <a:ea typeface="나눔스퀘어_ac Bold" panose="020B0600000101010101" pitchFamily="34" charset="-127"/>
                        <a:sym typeface="Arial"/>
                      </a:rPr>
                      <a:t>정보 </a:t>
                    </a:r>
                    <a:r>
                      <a:rPr kumimoji="0" lang="en-US" altLang="ko-KR" sz="18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FillTx/>
                        <a:latin typeface="나눔스퀘어_ac Bold" panose="020B0600000101010101" pitchFamily="34" charset="-127"/>
                        <a:ea typeface="나눔스퀘어_ac Bold" panose="020B0600000101010101" pitchFamily="34" charset="-127"/>
                        <a:sym typeface="Arial"/>
                      </a:rPr>
                      <a:t>Search</a:t>
                    </a:r>
                    <a:endParaRPr kumimoji="0" lang="ko-KR" altLang="en-US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나눔스퀘어_ac Bold" panose="020B0600000101010101" pitchFamily="34" charset="-127"/>
                      <a:ea typeface="나눔스퀘어_ac Bold" panose="020B0600000101010101" pitchFamily="34" charset="-127"/>
                      <a:sym typeface="Arial"/>
                    </a:endParaRPr>
                  </a:p>
                </p:txBody>
              </p:sp>
            </p:grpSp>
            <p:sp>
              <p:nvSpPr>
                <p:cNvPr id="23" name="화살표: 오른쪽 22">
                  <a:extLst>
                    <a:ext uri="{FF2B5EF4-FFF2-40B4-BE49-F238E27FC236}">
                      <a16:creationId xmlns:a16="http://schemas.microsoft.com/office/drawing/2014/main" id="{128088D7-697F-4A96-A7D5-2B0ED8E88E56}"/>
                    </a:ext>
                  </a:extLst>
                </p:cNvPr>
                <p:cNvSpPr/>
                <p:nvPr/>
              </p:nvSpPr>
              <p:spPr>
                <a:xfrm>
                  <a:off x="2034564" y="3574620"/>
                  <a:ext cx="500894" cy="370165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 w="12700" cap="flat">
                  <a:solidFill>
                    <a:schemeClr val="accent5">
                      <a:lumMod val="7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F21A0737-4BF6-4043-89C5-B52FECB168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2412" y="3192840"/>
                  <a:ext cx="1769559" cy="1769559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EA38640-6EF5-4704-8670-72EBDFEE2169}"/>
                    </a:ext>
                  </a:extLst>
                </p:cNvPr>
                <p:cNvSpPr txBox="1"/>
                <p:nvPr/>
              </p:nvSpPr>
              <p:spPr>
                <a:xfrm>
                  <a:off x="2766605" y="2622193"/>
                  <a:ext cx="2159540" cy="3693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나눔스퀘어_ac Bold" panose="020B0600000101010101" pitchFamily="34" charset="-127"/>
                      <a:ea typeface="나눔스퀘어_ac Bold" panose="020B0600000101010101" pitchFamily="34" charset="-127"/>
                      <a:sym typeface="Arial"/>
                    </a:rPr>
                    <a:t>웹페이지 </a:t>
                  </a:r>
                  <a:r>
                    <a:rPr kumimoji="0" lang="ko-KR" altLang="en-US" sz="1800" b="0" i="0" u="none" strike="noStrike" cap="none" spc="0" normalizeH="0" baseline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나눔스퀘어_ac Bold" panose="020B0600000101010101" pitchFamily="34" charset="-127"/>
                      <a:ea typeface="나눔스퀘어_ac Bold" panose="020B0600000101010101" pitchFamily="34" charset="-127"/>
                      <a:sym typeface="Arial"/>
                    </a:rPr>
                    <a:t>크롤링</a:t>
                  </a:r>
                  <a:endParaRPr kumimoji="0" lang="ko-KR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나눔스퀘어_ac Bold" panose="020B0600000101010101" pitchFamily="34" charset="-127"/>
                    <a:ea typeface="나눔스퀘어_ac Bold" panose="020B0600000101010101" pitchFamily="34" charset="-127"/>
                    <a:sym typeface="Arial"/>
                  </a:endParaRPr>
                </a:p>
              </p:txBody>
            </p:sp>
            <p:sp>
              <p:nvSpPr>
                <p:cNvPr id="28" name="화살표: 오른쪽 27">
                  <a:extLst>
                    <a:ext uri="{FF2B5EF4-FFF2-40B4-BE49-F238E27FC236}">
                      <a16:creationId xmlns:a16="http://schemas.microsoft.com/office/drawing/2014/main" id="{6D338A03-7A24-4DA4-AD8C-E9F0502A7DF6}"/>
                    </a:ext>
                  </a:extLst>
                </p:cNvPr>
                <p:cNvSpPr/>
                <p:nvPr/>
              </p:nvSpPr>
              <p:spPr>
                <a:xfrm>
                  <a:off x="5049500" y="3522372"/>
                  <a:ext cx="500894" cy="370165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 w="12700" cap="flat">
                  <a:solidFill>
                    <a:schemeClr val="accent5">
                      <a:lumMod val="7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8A6D5775-0BE8-4745-8F97-055C207EA3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87646" y="2993321"/>
                  <a:ext cx="2619741" cy="1597683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6EC089D-6A27-4FDB-95E0-30E55EF29179}"/>
                    </a:ext>
                  </a:extLst>
                </p:cNvPr>
                <p:cNvSpPr txBox="1"/>
                <p:nvPr/>
              </p:nvSpPr>
              <p:spPr>
                <a:xfrm>
                  <a:off x="5802002" y="2612510"/>
                  <a:ext cx="2146100" cy="3693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나눔스퀘어_ac Bold" panose="020B0600000101010101" pitchFamily="34" charset="-127"/>
                      <a:ea typeface="나눔스퀘어_ac Bold" panose="020B0600000101010101" pitchFamily="34" charset="-127"/>
                      <a:sym typeface="Arial"/>
                    </a:rPr>
                    <a:t>정보 추출</a:t>
                  </a:r>
                </a:p>
              </p:txBody>
            </p:sp>
            <p:sp>
              <p:nvSpPr>
                <p:cNvPr id="33" name="화살표: 오른쪽 32">
                  <a:extLst>
                    <a:ext uri="{FF2B5EF4-FFF2-40B4-BE49-F238E27FC236}">
                      <a16:creationId xmlns:a16="http://schemas.microsoft.com/office/drawing/2014/main" id="{F330B968-3954-4326-B622-B5F70CEEA2D4}"/>
                    </a:ext>
                  </a:extLst>
                </p:cNvPr>
                <p:cNvSpPr/>
                <p:nvPr/>
              </p:nvSpPr>
              <p:spPr>
                <a:xfrm rot="1819845">
                  <a:off x="8333871" y="4313399"/>
                  <a:ext cx="500894" cy="370165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 w="12700" cap="flat">
                  <a:solidFill>
                    <a:schemeClr val="accent5">
                      <a:lumMod val="75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B41DC08-0491-40A5-90E8-56AAB2FF71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9729" y="3879861"/>
                  <a:ext cx="1597689" cy="1597689"/>
                </a:xfrm>
                <a:prstGeom prst="rect">
                  <a:avLst/>
                </a:prstGeom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FA113AC-FED9-44DF-8DC2-77E83C2BA4E5}"/>
                    </a:ext>
                  </a:extLst>
                </p:cNvPr>
                <p:cNvSpPr txBox="1"/>
                <p:nvPr/>
              </p:nvSpPr>
              <p:spPr>
                <a:xfrm>
                  <a:off x="8900829" y="5313491"/>
                  <a:ext cx="2159540" cy="3693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en-US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나눔스퀘어_ac Bold" panose="020B0600000101010101" pitchFamily="34" charset="-127"/>
                      <a:ea typeface="나눔스퀘어_ac Bold" panose="020B0600000101010101" pitchFamily="34" charset="-127"/>
                      <a:sym typeface="Arial"/>
                    </a:rPr>
                    <a:t>정보 저장</a:t>
                  </a:r>
                </a:p>
              </p:txBody>
            </p:sp>
          </p:grpSp>
        </p:grp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256B72F0-6495-4984-81CE-829431CEF9DB}"/>
                </a:ext>
              </a:extLst>
            </p:cNvPr>
            <p:cNvSpPr/>
            <p:nvPr/>
          </p:nvSpPr>
          <p:spPr>
            <a:xfrm rot="19972742">
              <a:off x="8669969" y="3303646"/>
              <a:ext cx="500894" cy="37016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w="12700" cap="flat">
              <a:solidFill>
                <a:schemeClr val="accent5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A0AFB88-D09A-45D2-85C7-3982B5ABF483}"/>
                </a:ext>
              </a:extLst>
            </p:cNvPr>
            <p:cNvSpPr/>
            <p:nvPr/>
          </p:nvSpPr>
          <p:spPr>
            <a:xfrm>
              <a:off x="9392810" y="1730816"/>
              <a:ext cx="1843721" cy="189650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8" name="Picture 4" descr="선혁준">
              <a:extLst>
                <a:ext uri="{FF2B5EF4-FFF2-40B4-BE49-F238E27FC236}">
                  <a16:creationId xmlns:a16="http://schemas.microsoft.com/office/drawing/2014/main" id="{4B31B1D2-AA9B-41D8-B0E8-BCBCF044D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6533" y="1884862"/>
              <a:ext cx="1510173" cy="1505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1F55886C-8F50-40DB-8007-F435052F4F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82" y="433440"/>
            <a:ext cx="372208" cy="3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54683"/>
      </p:ext>
    </p:extLst>
  </p:cSld>
  <p:clrMapOvr>
    <a:masterClrMapping/>
  </p:clrMapOvr>
  <p:transition spd="med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62E6CA-C273-4A60-9780-60540AFE2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668481"/>
            <a:ext cx="6025684" cy="49561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8E34CD9-2E7D-43B8-BB55-08645679007A}"/>
              </a:ext>
            </a:extLst>
          </p:cNvPr>
          <p:cNvSpPr/>
          <p:nvPr/>
        </p:nvSpPr>
        <p:spPr>
          <a:xfrm>
            <a:off x="6522091" y="3510570"/>
            <a:ext cx="5347302" cy="307775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CRUD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동일하게 진행하였습니다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700D2D-80D0-4F69-BE2B-E585D0B8A216}"/>
              </a:ext>
            </a:extLst>
          </p:cNvPr>
          <p:cNvSpPr/>
          <p:nvPr/>
        </p:nvSpPr>
        <p:spPr>
          <a:xfrm>
            <a:off x="279459" y="1234651"/>
            <a:ext cx="3840053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게시판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2/2)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185108"/>
      </p:ext>
    </p:extLst>
  </p:cSld>
  <p:clrMapOvr>
    <a:masterClrMapping/>
  </p:clrMapOvr>
  <p:transition spd="med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06CFE8-5B96-4EAD-B282-2DAC97FF4C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4"/>
          <a:stretch/>
        </p:blipFill>
        <p:spPr>
          <a:xfrm>
            <a:off x="265813" y="1668480"/>
            <a:ext cx="6049261" cy="48662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E105645-5782-458E-960C-DC1F80FBC526}"/>
              </a:ext>
            </a:extLst>
          </p:cNvPr>
          <p:cNvSpPr/>
          <p:nvPr/>
        </p:nvSpPr>
        <p:spPr>
          <a:xfrm>
            <a:off x="6522091" y="3510570"/>
            <a:ext cx="5347302" cy="307775"/>
          </a:xfrm>
          <a:prstGeom prst="rect">
            <a:avLst/>
          </a:prstGeom>
          <a:solidFill>
            <a:srgbClr val="F0ABB0">
              <a:alpha val="47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CRUD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동일하게 진행하였습니다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A89671-D592-4B89-8BC1-D53BEC8BFE85}"/>
              </a:ext>
            </a:extLst>
          </p:cNvPr>
          <p:cNvSpPr/>
          <p:nvPr/>
        </p:nvSpPr>
        <p:spPr>
          <a:xfrm>
            <a:off x="279460" y="1234651"/>
            <a:ext cx="275597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게시글 댓글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041696"/>
      </p:ext>
    </p:extLst>
  </p:cSld>
  <p:clrMapOvr>
    <a:masterClrMapping/>
  </p:clrMapOvr>
  <p:transition spd="med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0E54AB-D197-483C-BC12-5EB0B27AAB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46"/>
          <a:stretch/>
        </p:blipFill>
        <p:spPr>
          <a:xfrm>
            <a:off x="265814" y="1668481"/>
            <a:ext cx="5584009" cy="4255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5D4848-2022-4F2C-8384-142AD6C1A0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21" b="1199"/>
          <a:stretch/>
        </p:blipFill>
        <p:spPr>
          <a:xfrm>
            <a:off x="6291498" y="1668481"/>
            <a:ext cx="5584009" cy="25291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2AC699-D64F-4F3F-88CA-AA13E3397671}"/>
              </a:ext>
            </a:extLst>
          </p:cNvPr>
          <p:cNvSpPr/>
          <p:nvPr/>
        </p:nvSpPr>
        <p:spPr>
          <a:xfrm>
            <a:off x="279459" y="1234651"/>
            <a:ext cx="327444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게시글 댓글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11211"/>
      </p:ext>
    </p:extLst>
  </p:cSld>
  <p:clrMapOvr>
    <a:masterClrMapping/>
  </p:clrMapOvr>
  <p:transition spd="med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157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D2D6A9-5073-40E3-AEF6-09836239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13" y="1115816"/>
            <a:ext cx="8769220" cy="54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22334"/>
      </p:ext>
    </p:extLst>
  </p:cSld>
  <p:clrMapOvr>
    <a:masterClrMapping/>
  </p:clrMapOvr>
  <p:transition spd="med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157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4" y="1234651"/>
            <a:ext cx="252310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MypageController.java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112954" y="1234651"/>
            <a:ext cx="315273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필요한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import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와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Service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호출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B67BA7-D978-4244-B60D-89FBE32D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670443"/>
            <a:ext cx="6817682" cy="51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59182"/>
      </p:ext>
    </p:extLst>
  </p:cSld>
  <p:clrMapOvr>
    <a:masterClrMapping/>
  </p:clrMapOvr>
  <p:transition spd="med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157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56882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Mypage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Controller.java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082903" y="1234862"/>
            <a:ext cx="276171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변경된 유저 정보 가져오기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B9DE8-F843-4C43-B69C-377E9550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869545"/>
            <a:ext cx="9149998" cy="46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4481"/>
      </p:ext>
    </p:extLst>
  </p:cSld>
  <p:clrMapOvr>
    <a:masterClrMapping/>
  </p:clrMapOvr>
  <p:transition spd="med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157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73191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Mypage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ServiceImpl.java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214054" y="1223432"/>
            <a:ext cx="283945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유저가 수정한 값 저장하기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34E266-5662-44FF-BC9D-3A28E19CD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280" y="1722876"/>
            <a:ext cx="6049219" cy="15623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265AB4-EFA2-4F7A-BEF7-99BC1455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3" y="1722876"/>
            <a:ext cx="5190663" cy="521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13215"/>
      </p:ext>
    </p:extLst>
  </p:cSld>
  <p:clrMapOvr>
    <a:masterClrMapping/>
  </p:clrMapOvr>
  <p:transition spd="med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157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32819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UserRepository.java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2923708" y="1234651"/>
            <a:ext cx="431607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데이터 베이스에 접근하여 유저정보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가져오기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A9AC2E-3840-402A-A343-2282E1B50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874085"/>
            <a:ext cx="8069619" cy="51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45031"/>
      </p:ext>
    </p:extLst>
  </p:cSld>
  <p:clrMapOvr>
    <a:masterClrMapping/>
  </p:clrMapOvr>
  <p:transition spd="med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8930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채널 및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롤모델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채널 변경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2223771" y="1234651"/>
            <a:ext cx="636404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아이디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/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비밀번호 정규표현식 및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변수 생성 및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09C911-91B0-4369-B6EC-581FD9F1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98" y="1869545"/>
            <a:ext cx="11668203" cy="3516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B425B0-4C27-4CED-AFE5-190A9E0B81B7}"/>
              </a:ext>
            </a:extLst>
          </p:cNvPr>
          <p:cNvSpPr/>
          <p:nvPr/>
        </p:nvSpPr>
        <p:spPr>
          <a:xfrm>
            <a:off x="265814" y="1234651"/>
            <a:ext cx="150642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mypage.jsp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296733"/>
      </p:ext>
    </p:extLst>
  </p:cSld>
  <p:clrMapOvr>
    <a:masterClrMapping/>
  </p:clrMapOvr>
  <p:transition spd="med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8930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채널 및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롤모델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채널 변경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63C4AE-E6A4-47B9-8059-6EF4CA7E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2202486"/>
            <a:ext cx="6064528" cy="31696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88CC99-BEF8-40A7-AEFC-0EA7D9E7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30" y="2202486"/>
            <a:ext cx="5342507" cy="31782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0ABE85-9092-4B89-8934-41931747115B}"/>
              </a:ext>
            </a:extLst>
          </p:cNvPr>
          <p:cNvSpPr/>
          <p:nvPr/>
        </p:nvSpPr>
        <p:spPr>
          <a:xfrm>
            <a:off x="265814" y="1234651"/>
            <a:ext cx="150642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mypage.jsp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E6BADF-3154-4658-B815-9FC53575F0F6}"/>
              </a:ext>
            </a:extLst>
          </p:cNvPr>
          <p:cNvSpPr/>
          <p:nvPr/>
        </p:nvSpPr>
        <p:spPr>
          <a:xfrm>
            <a:off x="2223771" y="1234651"/>
            <a:ext cx="636404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아이디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/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비밀번호 정규표현식 및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변수 생성 및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3718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842E1A-82C1-4632-B253-3783942B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628" y="110124"/>
            <a:ext cx="2461999" cy="101101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650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            ( TensorFlow )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CDD471-5689-40F7-A340-B395498F285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BBBEC7-FF3F-4F5A-BC88-3C177CBE905E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65BB8CE-57CC-46AA-BC44-AEBD93DBB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39" y="2166938"/>
            <a:ext cx="4504231" cy="19680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885E28-FF58-4A62-99FD-CF97807DF84C}"/>
              </a:ext>
            </a:extLst>
          </p:cNvPr>
          <p:cNvSpPr txBox="1"/>
          <p:nvPr/>
        </p:nvSpPr>
        <p:spPr>
          <a:xfrm>
            <a:off x="1438840" y="4172075"/>
            <a:ext cx="4336160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BiLSTM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두 개의 독립적인 </a:t>
            </a:r>
            <a:r>
              <a:rPr lang="en-US" altLang="ko-KR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LSTM </a:t>
            </a:r>
            <a:r>
              <a:rPr lang="ko-KR" altLang="en-US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아키텍처를 함께 사용한 구조로 단어를 왼쪽부터 순차적으로 읽어 관계를</a:t>
            </a:r>
            <a:endParaRPr lang="en-US" altLang="ko-KR" sz="160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인코딩하는 순방향 </a:t>
            </a:r>
            <a:r>
              <a:rPr lang="en-US" altLang="ko-KR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LSTM </a:t>
            </a:r>
            <a:r>
              <a:rPr lang="ko-KR" altLang="en-US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과 오른쪽부터 읽는 역방향 </a:t>
            </a:r>
            <a:r>
              <a:rPr lang="en-US" altLang="ko-KR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LSTM</a:t>
            </a:r>
            <a:r>
              <a:rPr lang="ko-KR" altLang="en-US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을 같이 사용합니다</a:t>
            </a:r>
            <a:r>
              <a:rPr lang="en-US" altLang="ko-KR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. </a:t>
            </a: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42D3F866-EF7A-4DF8-84BE-AD5105E0E21A}"/>
              </a:ext>
            </a:extLst>
          </p:cNvPr>
          <p:cNvSpPr/>
          <p:nvPr/>
        </p:nvSpPr>
        <p:spPr>
          <a:xfrm rot="10800000">
            <a:off x="6090256" y="4737274"/>
            <a:ext cx="612843" cy="316149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AEFCE-5D81-46BE-A96B-3BF1DDC6B48A}"/>
              </a:ext>
            </a:extLst>
          </p:cNvPr>
          <p:cNvSpPr txBox="1"/>
          <p:nvPr/>
        </p:nvSpPr>
        <p:spPr>
          <a:xfrm>
            <a:off x="7129190" y="4276520"/>
            <a:ext cx="433616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유연한 댓글 분석</a:t>
            </a:r>
            <a:endParaRPr kumimoji="0" lang="en-US" altLang="ko-KR" sz="2400" b="0" i="0" u="none" strike="noStrike" cap="none" spc="0" normalizeH="0" baseline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다른 문장들과 달리 유튜브 댓글은 문법과 단어 사용 관계가 자유로운 편이기 때문에 양방향 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LSTM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모델을 채용하였습니다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. </a:t>
            </a:r>
            <a:endParaRPr lang="en-US" altLang="ko-KR" sz="160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248DAF-0C9C-4FE9-9BD2-9B0A670998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6" y="2147424"/>
            <a:ext cx="3494945" cy="19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63639"/>
      </p:ext>
    </p:extLst>
  </p:cSld>
  <p:clrMapOvr>
    <a:masterClrMapping/>
  </p:clrMapOvr>
  <p:transition spd="med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8930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채널 및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롤모델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채널 변경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2327466" y="1234651"/>
            <a:ext cx="247443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유저 채널 검색 메소드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695AE1-DDFF-4220-8E11-BFC1795E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92601"/>
            <a:ext cx="5830187" cy="50093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50BA1D-37D1-4031-8E32-804C0066C30B}"/>
              </a:ext>
            </a:extLst>
          </p:cNvPr>
          <p:cNvSpPr/>
          <p:nvPr/>
        </p:nvSpPr>
        <p:spPr>
          <a:xfrm>
            <a:off x="265814" y="1234651"/>
            <a:ext cx="150642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mypage.jsp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81473"/>
      </p:ext>
    </p:extLst>
  </p:cSld>
  <p:clrMapOvr>
    <a:masterClrMapping/>
  </p:clrMapOvr>
  <p:transition spd="med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8930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채널 및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롤모델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채널 변경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2440588" y="1234651"/>
            <a:ext cx="281733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롤모델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채널 검색 메소드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E2C5AD-8D64-45F3-917C-49ED775A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92600"/>
            <a:ext cx="6396045" cy="49822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A2FD764-928C-4736-9C36-0BD09490B0B1}"/>
              </a:ext>
            </a:extLst>
          </p:cNvPr>
          <p:cNvSpPr/>
          <p:nvPr/>
        </p:nvSpPr>
        <p:spPr>
          <a:xfrm>
            <a:off x="265814" y="1234651"/>
            <a:ext cx="150642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mypage.jsp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916842"/>
      </p:ext>
    </p:extLst>
  </p:cSld>
  <p:clrMapOvr>
    <a:masterClrMapping/>
  </p:clrMapOvr>
  <p:transition spd="med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8930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채널 및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롤모델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채널 변경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2456767" y="1234651"/>
            <a:ext cx="248963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롤모델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채널 선택 메소드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DD0442-277E-49B9-8342-3630BAB9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869545"/>
            <a:ext cx="9361170" cy="41705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68C5E83-3014-4834-B5AF-7FD21DDC1002}"/>
              </a:ext>
            </a:extLst>
          </p:cNvPr>
          <p:cNvSpPr/>
          <p:nvPr/>
        </p:nvSpPr>
        <p:spPr>
          <a:xfrm>
            <a:off x="265814" y="1234651"/>
            <a:ext cx="150642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mypage.jsp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294605"/>
      </p:ext>
    </p:extLst>
  </p:cSld>
  <p:clrMapOvr>
    <a:masterClrMapping/>
  </p:clrMapOvr>
  <p:transition spd="med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2437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4" y="1234651"/>
            <a:ext cx="150642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mypage.jsp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2289759" y="1234651"/>
            <a:ext cx="2216253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회원정보 수정 메소드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100A34-6692-43FC-A5B1-37CFE45A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92600"/>
            <a:ext cx="11462465" cy="33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67154"/>
      </p:ext>
    </p:extLst>
  </p:cSld>
  <p:clrMapOvr>
    <a:masterClrMapping/>
  </p:clrMapOvr>
  <p:transition spd="med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2437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회원정보수정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328191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mypage.jsp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2817660" y="1234651"/>
            <a:ext cx="348027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Ajax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로 입력된 정보 비동기 전송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DC8CE-F48F-44D2-8F09-674B5A385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15" y="1753934"/>
            <a:ext cx="5938269" cy="48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10070"/>
      </p:ext>
    </p:extLst>
  </p:cSld>
  <p:clrMapOvr>
    <a:masterClrMapping/>
  </p:clrMapOvr>
  <p:transition spd="med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592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회원탈퇴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55184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Mypage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Controller.java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207342" y="1234651"/>
            <a:ext cx="585771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세션정보 가져오기 및 회원정보 및 커뮤니티 삭제요청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7B6687-16CA-43CE-BB02-EBF3E1CAE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804030"/>
            <a:ext cx="10149840" cy="45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79265"/>
      </p:ext>
    </p:extLst>
  </p:cSld>
  <p:clrMapOvr>
    <a:masterClrMapping/>
  </p:clrMapOvr>
  <p:transition spd="med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592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회원탈퇴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4" y="1234651"/>
            <a:ext cx="2741338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MypageServiceImpl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548827" y="1234651"/>
            <a:ext cx="657419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필요한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import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호출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데이터베이스에 접근하여 유저 정보 삭제하기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53938-9BEE-492B-B2D7-B3587BFB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926074"/>
            <a:ext cx="8420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40300"/>
      </p:ext>
    </p:extLst>
  </p:cSld>
  <p:clrMapOvr>
    <a:masterClrMapping/>
  </p:clrMapOvr>
  <p:transition spd="med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592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회원탈퇴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309012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CommunityServiceImpl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824585" y="1234651"/>
            <a:ext cx="320281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게시판 및 댓글 삭제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F1167E-9FAF-4304-9D51-A2C505B9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04008"/>
            <a:ext cx="7895729" cy="50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18800"/>
      </p:ext>
    </p:extLst>
  </p:cSld>
  <p:clrMapOvr>
    <a:masterClrMapping/>
  </p:clrMapOvr>
  <p:transition spd="med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592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회원탈퇴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3042995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CommunityRepository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506600" y="1234651"/>
            <a:ext cx="608268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 접근하여 커뮤니티 게시판 및 댓글 삭제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96B1B-4C7A-4AC8-B364-B951C1FC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672217"/>
            <a:ext cx="8524922" cy="518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31740"/>
      </p:ext>
    </p:extLst>
  </p:cSld>
  <p:clrMapOvr>
    <a:masterClrMapping/>
  </p:clrMapOvr>
  <p:transition spd="med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6458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관리자페이지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회원목록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826848-6126-4D25-BD48-E6720D2D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091610"/>
            <a:ext cx="10226926" cy="55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5898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842E1A-82C1-4632-B253-3783942B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628" y="110124"/>
            <a:ext cx="2461999" cy="101101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650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            ( TensorFlow )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CDD471-5689-40F7-A340-B395498F285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BBBEC7-FF3F-4F5A-BC88-3C177CBE905E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9B748D-55FA-49D0-983C-EACB94B813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31" y="1405270"/>
            <a:ext cx="3391778" cy="27668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EDDE13-68F9-4686-9B27-69E3BFE8B2E2}"/>
              </a:ext>
            </a:extLst>
          </p:cNvPr>
          <p:cNvSpPr txBox="1"/>
          <p:nvPr/>
        </p:nvSpPr>
        <p:spPr>
          <a:xfrm>
            <a:off x="1438840" y="4172075"/>
            <a:ext cx="4336160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GRU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GRU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는 기존 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LSTM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구조에서 마지막 출력 값에 활성화 함수를 제거하여 더 간단하게 개선한 모델입니다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GRU</a:t>
            </a:r>
            <a:r>
              <a:rPr lang="ko-KR" altLang="en-US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는 </a:t>
            </a:r>
            <a:r>
              <a:rPr lang="en-US" altLang="ko-KR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LSTM</a:t>
            </a:r>
            <a:r>
              <a:rPr lang="ko-KR" altLang="en-US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과 비교하여 성능이 뛰어나지는 않지만 </a:t>
            </a:r>
            <a:r>
              <a:rPr lang="ko-KR" altLang="en-US" sz="1600">
                <a:highlight>
                  <a:srgbClr val="FFFF00"/>
                </a:highlight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학습할 파라미터가 적기 때문에 학습에 가볍다 </a:t>
            </a:r>
            <a:r>
              <a:rPr lang="ko-KR" altLang="en-US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라는 장점이 있습니다</a:t>
            </a:r>
            <a:r>
              <a:rPr lang="en-US" altLang="ko-KR" sz="16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.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40042736-5A54-4EDC-9953-C975F2CE4252}"/>
              </a:ext>
            </a:extLst>
          </p:cNvPr>
          <p:cNvSpPr/>
          <p:nvPr/>
        </p:nvSpPr>
        <p:spPr>
          <a:xfrm rot="10800000">
            <a:off x="6090256" y="4737274"/>
            <a:ext cx="612843" cy="316149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7AB97-5E7B-484E-85E7-6DEEB8041FF2}"/>
              </a:ext>
            </a:extLst>
          </p:cNvPr>
          <p:cNvSpPr txBox="1"/>
          <p:nvPr/>
        </p:nvSpPr>
        <p:spPr>
          <a:xfrm>
            <a:off x="7129190" y="4276520"/>
            <a:ext cx="4336160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종류가 많은 카테고리 처리</a:t>
            </a:r>
            <a:endParaRPr kumimoji="0" lang="en-US" altLang="ko-KR" sz="2400" b="0" i="0" u="none" strike="noStrike" cap="none" spc="0" normalizeH="0" baseline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유튜브의 댓글 성향은 크게 채널 카테고리에 따라 변합니다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.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이런 점을 고려하여 각 카테고리의 데이터로 학습한 모델을 가중치 파라미터로 두어 좀 더 유연하고 정확한 분석 예측을 시도하였습니다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.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 </a:t>
            </a:r>
            <a:endParaRPr lang="en-US" altLang="ko-KR" sz="160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736F9E-FA71-4C48-8E6A-7BAF58F066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07" r="1263" b="7328"/>
          <a:stretch/>
        </p:blipFill>
        <p:spPr>
          <a:xfrm>
            <a:off x="6703099" y="1439245"/>
            <a:ext cx="4815191" cy="27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42351"/>
      </p:ext>
    </p:extLst>
  </p:cSld>
  <p:clrMapOvr>
    <a:masterClrMapping/>
  </p:clrMapOvr>
  <p:transition spd="med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6458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관리자페이지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회원목록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4" y="1234651"/>
            <a:ext cx="265649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en-US" altLang="ko-KR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ontroller</a:t>
            </a: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506600" y="1234651"/>
            <a:ext cx="394576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유저리스트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받아서 뷰에 출력하기</a:t>
            </a:r>
            <a:r>
              <a:rPr kumimoji="0" lang="ko-KR" altLang="en-US" sz="180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endParaRPr kumimoji="0" lang="en-US" altLang="ko-KR" sz="180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4FC8AB-89E9-47D1-804C-11304351C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92600"/>
            <a:ext cx="10965503" cy="52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4169"/>
      </p:ext>
    </p:extLst>
  </p:cSld>
  <p:clrMapOvr>
    <a:masterClrMapping/>
  </p:clrMapOvr>
  <p:transition spd="med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6458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관리자페이지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회원목록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92315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ServiceImpl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506600" y="1234651"/>
            <a:ext cx="7283320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필요한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import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호출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데이터베이스에 접근하여 유저 정보 가져오기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A44971-5446-4220-A532-DE64A225E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869545"/>
            <a:ext cx="10829225" cy="3869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17C127-9717-4B01-8F44-521D22ED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39" y="3680759"/>
            <a:ext cx="5591955" cy="28197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82172D-728B-431D-B24B-C96D229E807F}"/>
              </a:ext>
            </a:extLst>
          </p:cNvPr>
          <p:cNvSpPr/>
          <p:nvPr/>
        </p:nvSpPr>
        <p:spPr>
          <a:xfrm>
            <a:off x="8828607" y="3311429"/>
            <a:ext cx="292315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AdminRepository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.java</a:t>
            </a:r>
          </a:p>
        </p:txBody>
      </p:sp>
    </p:spTree>
    <p:extLst>
      <p:ext uri="{BB962C8B-B14F-4D97-AF65-F5344CB8AC3E}">
        <p14:creationId xmlns:p14="http://schemas.microsoft.com/office/powerpoint/2010/main" val="2465859098"/>
      </p:ext>
    </p:extLst>
  </p:cSld>
  <p:clrMapOvr>
    <a:masterClrMapping/>
  </p:clrMapOvr>
  <p:transition spd="med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6740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관리자페이지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관리자메모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24458F-59B9-437E-AC00-563A71FA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091610"/>
            <a:ext cx="10280165" cy="55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46614"/>
      </p:ext>
    </p:extLst>
  </p:cSld>
  <p:clrMapOvr>
    <a:masterClrMapping/>
  </p:clrMapOvr>
  <p:transition spd="med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6740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관리자페이지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관리자메모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92315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en-US" altLang="ko-KR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ontroller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506600" y="1234651"/>
            <a:ext cx="4726614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필요한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import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호출 및 관리자메모 불러오기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D6E98-8C9F-4EC4-A257-F81EBF9B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926074"/>
            <a:ext cx="816406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1606"/>
      </p:ext>
    </p:extLst>
  </p:cSld>
  <p:clrMapOvr>
    <a:masterClrMapping/>
  </p:clrMapOvr>
  <p:transition spd="med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6740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관리자페이지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관리자메모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92315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en-US" altLang="ko-KR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ontroller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563161" y="1234651"/>
            <a:ext cx="5807082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메모에 빈 값이 들어오지 않을 경우에만 요청되도록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A8983-A4B7-49E9-9B31-1C669AEE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92600"/>
            <a:ext cx="11120324" cy="360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41637"/>
      </p:ext>
    </p:extLst>
  </p:cSld>
  <p:clrMapOvr>
    <a:masterClrMapping/>
  </p:clrMapOvr>
  <p:transition spd="med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6740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구현 및 핵심 코드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관리자페이지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관리자메모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01BD3-061F-4656-8CAB-CB0A5919B0AD}"/>
              </a:ext>
            </a:extLst>
          </p:cNvPr>
          <p:cNvSpPr/>
          <p:nvPr/>
        </p:nvSpPr>
        <p:spPr>
          <a:xfrm>
            <a:off x="265813" y="1234651"/>
            <a:ext cx="2923157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ServiceImpl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.java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29303B-D3B4-4D6E-8695-4ECDF26E9561}"/>
              </a:ext>
            </a:extLst>
          </p:cNvPr>
          <p:cNvSpPr/>
          <p:nvPr/>
        </p:nvSpPr>
        <p:spPr>
          <a:xfrm>
            <a:off x="3506600" y="1234651"/>
            <a:ext cx="7805566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베이스에 접근하여 관리자 메모리스트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받아오기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관리자 메모 저장하기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96145-638D-4D4E-99F3-C858F298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1792600"/>
            <a:ext cx="9449687" cy="4917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06A384-F420-4BEA-8B6A-615F9D26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60" y="3955090"/>
            <a:ext cx="5839640" cy="29436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150880-DB41-427F-904C-C1B8AA399D25}"/>
              </a:ext>
            </a:extLst>
          </p:cNvPr>
          <p:cNvSpPr/>
          <p:nvPr/>
        </p:nvSpPr>
        <p:spPr>
          <a:xfrm>
            <a:off x="9268843" y="3585760"/>
            <a:ext cx="2586459" cy="369330"/>
          </a:xfrm>
          <a:prstGeom prst="rect">
            <a:avLst/>
          </a:prstGeom>
          <a:solidFill>
            <a:srgbClr val="AED7E8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AdminRepository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.java</a:t>
            </a:r>
          </a:p>
        </p:txBody>
      </p:sp>
    </p:spTree>
    <p:extLst>
      <p:ext uri="{BB962C8B-B14F-4D97-AF65-F5344CB8AC3E}">
        <p14:creationId xmlns:p14="http://schemas.microsoft.com/office/powerpoint/2010/main" val="3065132343"/>
      </p:ext>
    </p:extLst>
  </p:cSld>
  <p:clrMapOvr>
    <a:masterClrMapping/>
  </p:clrMapOvr>
  <p:transition spd="med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75000"/>
                  </a:schemeClr>
                </a:solidFill>
              </a:rPr>
              <a:t>05</a:t>
            </a:r>
            <a:endParaRPr lang="ko-KR" altLang="en-US" sz="7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513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</a:t>
            </a:r>
            <a:r>
              <a:rPr lang="en-US" altLang="ko-KR" sz="3200" spc="-15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마무리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FCDDC6-C020-4236-9A74-A3D56FC7DD7D}"/>
              </a:ext>
            </a:extLst>
          </p:cNvPr>
          <p:cNvSpPr/>
          <p:nvPr/>
        </p:nvSpPr>
        <p:spPr>
          <a:xfrm>
            <a:off x="8651770" y="5735782"/>
            <a:ext cx="3420034" cy="1039091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981024"/>
      </p:ext>
    </p:extLst>
  </p:cSld>
  <p:clrMapOvr>
    <a:masterClrMapping/>
  </p:clrMapOvr>
  <p:transition spd="med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13B561-BB9D-4134-BB51-4B041059D750}"/>
              </a:ext>
            </a:extLst>
          </p:cNvPr>
          <p:cNvSpPr/>
          <p:nvPr/>
        </p:nvSpPr>
        <p:spPr>
          <a:xfrm>
            <a:off x="9760581" y="6441423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911CAE-B577-4A1D-B60A-0502B31F6571}"/>
              </a:ext>
            </a:extLst>
          </p:cNvPr>
          <p:cNvSpPr/>
          <p:nvPr/>
        </p:nvSpPr>
        <p:spPr>
          <a:xfrm>
            <a:off x="490138" y="1313896"/>
            <a:ext cx="1972580" cy="197258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모서리가 둥근 직사각형 50">
            <a:extLst>
              <a:ext uri="{FF2B5EF4-FFF2-40B4-BE49-F238E27FC236}">
                <a16:creationId xmlns:a16="http://schemas.microsoft.com/office/drawing/2014/main" id="{EF599D7C-45B1-44FF-8A14-A23DE23B7AFE}"/>
              </a:ext>
            </a:extLst>
          </p:cNvPr>
          <p:cNvSpPr/>
          <p:nvPr/>
        </p:nvSpPr>
        <p:spPr>
          <a:xfrm>
            <a:off x="697733" y="3328938"/>
            <a:ext cx="1557389" cy="419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>
                <a:solidFill>
                  <a:srgbClr val="53585B"/>
                </a:solidFill>
              </a:rPr>
              <a:t>김 인 철</a:t>
            </a:r>
            <a:endParaRPr lang="en-US" altLang="ko-KR" b="1" dirty="0">
              <a:solidFill>
                <a:srgbClr val="53585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F033C-C038-4F03-B2BE-E88FCBB8A3A1}"/>
              </a:ext>
            </a:extLst>
          </p:cNvPr>
          <p:cNvSpPr txBox="1"/>
          <p:nvPr/>
        </p:nvSpPr>
        <p:spPr>
          <a:xfrm>
            <a:off x="2752627" y="1556783"/>
            <a:ext cx="793903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“</a:t>
            </a:r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개월이라는 짧은 시간 동안 고생하고 잘 따라와준 팀원들에게</a:t>
            </a:r>
            <a:endParaRPr lang="en-US" altLang="ko-KR" sz="2400" dirty="0">
              <a:solidFill>
                <a:schemeClr val="bg1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감사하고 개발자로서 한 층 진화할 수 있었던</a:t>
            </a:r>
            <a:endParaRPr lang="en-US" altLang="ko-KR" sz="2400" dirty="0">
              <a:solidFill>
                <a:schemeClr val="bg1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계기가 되었던  같습니다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”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735EAE5-A2B2-4E4E-BEF3-711095ACDFA2}"/>
              </a:ext>
            </a:extLst>
          </p:cNvPr>
          <p:cNvSpPr/>
          <p:nvPr/>
        </p:nvSpPr>
        <p:spPr>
          <a:xfrm>
            <a:off x="9157058" y="3914123"/>
            <a:ext cx="1972580" cy="19725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모서리가 둥근 직사각형 50">
            <a:extLst>
              <a:ext uri="{FF2B5EF4-FFF2-40B4-BE49-F238E27FC236}">
                <a16:creationId xmlns:a16="http://schemas.microsoft.com/office/drawing/2014/main" id="{DB0CF21A-83DF-4D47-9896-B170BFDDD7AE}"/>
              </a:ext>
            </a:extLst>
          </p:cNvPr>
          <p:cNvSpPr/>
          <p:nvPr/>
        </p:nvSpPr>
        <p:spPr>
          <a:xfrm>
            <a:off x="9364652" y="6012647"/>
            <a:ext cx="1557389" cy="419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>
                <a:solidFill>
                  <a:srgbClr val="53585B"/>
                </a:solidFill>
              </a:rPr>
              <a:t>강 성 연</a:t>
            </a:r>
            <a:endParaRPr lang="en-US" altLang="ko-KR" b="1" dirty="0">
              <a:solidFill>
                <a:srgbClr val="53585B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D81B04-CDAC-4F9F-A480-F0AA985F6E19}"/>
              </a:ext>
            </a:extLst>
          </p:cNvPr>
          <p:cNvSpPr txBox="1"/>
          <p:nvPr/>
        </p:nvSpPr>
        <p:spPr>
          <a:xfrm>
            <a:off x="2744031" y="4466325"/>
            <a:ext cx="5973749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“</a:t>
            </a:r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ELK</a:t>
            </a: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환경구축은 하나의 큰 도전이었습니다</a:t>
            </a:r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더딘 속도로 시작했지만</a:t>
            </a:r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기다려주고 응원해 준</a:t>
            </a:r>
            <a:endParaRPr lang="en-US" altLang="ko-KR" sz="2400" dirty="0">
              <a:solidFill>
                <a:schemeClr val="bg1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팀원들 덕분에 목표를 이룰 수 있었습니다</a:t>
            </a:r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감사한 경험이었습니다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”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3540483"/>
      </p:ext>
    </p:extLst>
  </p:cSld>
  <p:clrMapOvr>
    <a:masterClrMapping/>
  </p:clrMapOvr>
  <p:transition spd="med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13B561-BB9D-4134-BB51-4B041059D750}"/>
              </a:ext>
            </a:extLst>
          </p:cNvPr>
          <p:cNvSpPr/>
          <p:nvPr/>
        </p:nvSpPr>
        <p:spPr>
          <a:xfrm>
            <a:off x="9760581" y="6441423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F033C-C038-4F03-B2BE-E88FCBB8A3A1}"/>
              </a:ext>
            </a:extLst>
          </p:cNvPr>
          <p:cNvSpPr txBox="1"/>
          <p:nvPr/>
        </p:nvSpPr>
        <p:spPr>
          <a:xfrm>
            <a:off x="2752627" y="1556783"/>
            <a:ext cx="623503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“</a:t>
            </a:r>
            <a:r>
              <a:rPr lang="ko-KR" altLang="en-US" sz="240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단계 더 성장하게 되는 계기가 된 것 같습니다</a:t>
            </a:r>
            <a:r>
              <a:rPr lang="en-US" altLang="ko-KR" sz="240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어제보다 오늘 더 나은 제가 되겠습니다</a:t>
            </a:r>
            <a:r>
              <a:rPr lang="en-US" altLang="ko-KR" sz="240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kumimoji="0" lang="en-US" altLang="ko-KR" sz="2400" b="0" i="0" u="none" strike="noStrike" cap="none" spc="0" normalizeH="0" baseline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”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07B276E-002E-405A-9EE4-AA677886A1AB}"/>
              </a:ext>
            </a:extLst>
          </p:cNvPr>
          <p:cNvSpPr/>
          <p:nvPr/>
        </p:nvSpPr>
        <p:spPr>
          <a:xfrm>
            <a:off x="514052" y="1290712"/>
            <a:ext cx="1972580" cy="197258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모서리가 둥근 직사각형 50">
            <a:extLst>
              <a:ext uri="{FF2B5EF4-FFF2-40B4-BE49-F238E27FC236}">
                <a16:creationId xmlns:a16="http://schemas.microsoft.com/office/drawing/2014/main" id="{37B1AC46-6360-49C6-89C5-767C224E0FE0}"/>
              </a:ext>
            </a:extLst>
          </p:cNvPr>
          <p:cNvSpPr/>
          <p:nvPr/>
        </p:nvSpPr>
        <p:spPr>
          <a:xfrm>
            <a:off x="721646" y="3370032"/>
            <a:ext cx="1557389" cy="419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>
                <a:solidFill>
                  <a:srgbClr val="53585B"/>
                </a:solidFill>
              </a:rPr>
              <a:t>장 영 석</a:t>
            </a:r>
            <a:endParaRPr lang="en-US" altLang="ko-KR" b="1" dirty="0">
              <a:solidFill>
                <a:srgbClr val="53585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EF10E-7B72-4652-9DF0-ED38A35EE060}"/>
              </a:ext>
            </a:extLst>
          </p:cNvPr>
          <p:cNvSpPr txBox="1"/>
          <p:nvPr/>
        </p:nvSpPr>
        <p:spPr>
          <a:xfrm>
            <a:off x="3371216" y="4317045"/>
            <a:ext cx="5449567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r"/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“</a:t>
            </a: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스프링 부트 </a:t>
            </a:r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시큐리티</a:t>
            </a: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JPA</a:t>
            </a: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solidFill>
                <a:schemeClr val="bg1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환경을 구축해보면서 공부가 많이 되었지만</a:t>
            </a:r>
            <a:endParaRPr lang="en-US" altLang="ko-KR" sz="2400" dirty="0">
              <a:solidFill>
                <a:schemeClr val="bg1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배포가 늦어져 촉박해진 일정때문에</a:t>
            </a:r>
            <a:endParaRPr lang="en-US" altLang="ko-KR" sz="2400" dirty="0">
              <a:solidFill>
                <a:schemeClr val="bg1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팀원들에게 미안했습니다</a:t>
            </a:r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”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9" name="모서리가 둥근 직사각형 50">
            <a:extLst>
              <a:ext uri="{FF2B5EF4-FFF2-40B4-BE49-F238E27FC236}">
                <a16:creationId xmlns:a16="http://schemas.microsoft.com/office/drawing/2014/main" id="{680AE2C2-36CB-41A7-98D3-2E9C6C946A53}"/>
              </a:ext>
            </a:extLst>
          </p:cNvPr>
          <p:cNvSpPr/>
          <p:nvPr/>
        </p:nvSpPr>
        <p:spPr>
          <a:xfrm>
            <a:off x="9426513" y="6022273"/>
            <a:ext cx="1557389" cy="419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>
                <a:solidFill>
                  <a:srgbClr val="53585B"/>
                </a:solidFill>
              </a:rPr>
              <a:t>김 민 주</a:t>
            </a:r>
            <a:endParaRPr lang="en-US" altLang="ko-KR" b="1" dirty="0">
              <a:solidFill>
                <a:srgbClr val="53585B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1ED6EF-3D98-4043-9C04-B4268457891E}"/>
              </a:ext>
            </a:extLst>
          </p:cNvPr>
          <p:cNvSpPr/>
          <p:nvPr/>
        </p:nvSpPr>
        <p:spPr>
          <a:xfrm>
            <a:off x="9170729" y="3907169"/>
            <a:ext cx="1972580" cy="197258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37808"/>
      </p:ext>
    </p:extLst>
  </p:cSld>
  <p:clrMapOvr>
    <a:masterClrMapping/>
  </p:clrMapOvr>
  <p:transition spd="med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13B561-BB9D-4134-BB51-4B041059D750}"/>
              </a:ext>
            </a:extLst>
          </p:cNvPr>
          <p:cNvSpPr/>
          <p:nvPr/>
        </p:nvSpPr>
        <p:spPr>
          <a:xfrm>
            <a:off x="9760581" y="6441423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F033C-C038-4F03-B2BE-E88FCBB8A3A1}"/>
              </a:ext>
            </a:extLst>
          </p:cNvPr>
          <p:cNvSpPr txBox="1"/>
          <p:nvPr/>
        </p:nvSpPr>
        <p:spPr>
          <a:xfrm>
            <a:off x="2473097" y="4151050"/>
            <a:ext cx="696921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“</a:t>
            </a:r>
            <a:r>
              <a:rPr kumimoji="0" lang="ko-KR" altLang="en-US" sz="2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시큐리티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JPA, ELK 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등 새로운 기술을 공부하게 되어 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큰 배움이 되었고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좋은 팀원들을 만나 부족했던 부분을 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배울 수 있어서 좋았습니다</a:t>
            </a: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.”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E6C14DD-4150-45EB-81EF-AFE58335E45B}"/>
              </a:ext>
            </a:extLst>
          </p:cNvPr>
          <p:cNvSpPr/>
          <p:nvPr/>
        </p:nvSpPr>
        <p:spPr>
          <a:xfrm>
            <a:off x="4971764" y="1346820"/>
            <a:ext cx="1972580" cy="197258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50">
            <a:extLst>
              <a:ext uri="{FF2B5EF4-FFF2-40B4-BE49-F238E27FC236}">
                <a16:creationId xmlns:a16="http://schemas.microsoft.com/office/drawing/2014/main" id="{D09B7145-E1DB-4E49-B43B-976CACEBD684}"/>
              </a:ext>
            </a:extLst>
          </p:cNvPr>
          <p:cNvSpPr/>
          <p:nvPr/>
        </p:nvSpPr>
        <p:spPr>
          <a:xfrm>
            <a:off x="5179010" y="3525650"/>
            <a:ext cx="1557389" cy="4191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b="1" dirty="0">
                <a:solidFill>
                  <a:srgbClr val="53585B"/>
                </a:solidFill>
              </a:rPr>
              <a:t>남 영 미</a:t>
            </a:r>
            <a:endParaRPr lang="en-US" altLang="ko-KR" b="1" dirty="0">
              <a:solidFill>
                <a:srgbClr val="5358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7895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16EF5E-0E86-4090-8EC1-8F9B9BD6B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97" b="13504"/>
          <a:stretch/>
        </p:blipFill>
        <p:spPr>
          <a:xfrm>
            <a:off x="2837131" y="336877"/>
            <a:ext cx="1005293" cy="57392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188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             ( Node.js )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CDD471-5689-40F7-A340-B395498F285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BBBEC7-FF3F-4F5A-BC88-3C177CBE905E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36AE1CC-221A-4C1E-A924-2A5519419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55" y="2258288"/>
            <a:ext cx="3222482" cy="16214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89297C-BF5F-4EE8-A9C5-AE8213A656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90" y="2258288"/>
            <a:ext cx="2630971" cy="1604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E78D0-BAA9-483A-AB76-F0AFA771B021}"/>
              </a:ext>
            </a:extLst>
          </p:cNvPr>
          <p:cNvSpPr txBox="1"/>
          <p:nvPr/>
        </p:nvSpPr>
        <p:spPr>
          <a:xfrm>
            <a:off x="2240490" y="4028722"/>
            <a:ext cx="2693796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확장 가능성 </a:t>
            </a:r>
            <a:endParaRPr kumimoji="0" lang="en-US" altLang="ko-KR" sz="2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구글 크롬의 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V8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엔진을 기반으로만들어진 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네트워크 프로그램</a:t>
            </a: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으로 확장성과 속도가 보장된다</a:t>
            </a:r>
            <a:r>
              <a:rPr kumimoji="0" lang="en-US" altLang="ko-KR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7A53656E-3D5D-4F77-BA10-2CDB25209FF1}"/>
              </a:ext>
            </a:extLst>
          </p:cNvPr>
          <p:cNvSpPr/>
          <p:nvPr/>
        </p:nvSpPr>
        <p:spPr>
          <a:xfrm rot="10800000">
            <a:off x="5552795" y="3862538"/>
            <a:ext cx="612843" cy="316149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AE683-C673-4541-9844-2FFE3BB02BBB}"/>
              </a:ext>
            </a:extLst>
          </p:cNvPr>
          <p:cNvSpPr txBox="1"/>
          <p:nvPr/>
        </p:nvSpPr>
        <p:spPr>
          <a:xfrm>
            <a:off x="6648938" y="4028722"/>
            <a:ext cx="3742715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개발 분리와 모듈 탈부착</a:t>
            </a:r>
            <a:endParaRPr lang="en-US" altLang="ko-KR" sz="2400" b="1">
              <a:solidFill>
                <a:schemeClr val="accent5">
                  <a:lumMod val="75000"/>
                </a:schemeClr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빠르고 단순하다는 특징을 살려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스프링 프레임워크가 아닌 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VS Code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에서</a:t>
            </a:r>
            <a:endParaRPr lang="en-US" altLang="ko-KR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Node js 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를 사용하여 </a:t>
            </a:r>
            <a:r>
              <a:rPr lang="ko-KR" altLang="en-US">
                <a:highlight>
                  <a:srgbClr val="FFFF00"/>
                </a:highlight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오픈채팅 기능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을 개발합니다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. 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139258"/>
      </p:ext>
    </p:extLst>
  </p:cSld>
  <p:clrMapOvr>
    <a:masterClrMapping/>
  </p:clrMapOvr>
  <p:transition spd="med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CC126DF-B608-4BAF-BDA8-3CA069F40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864048"/>
              </p:ext>
            </p:extLst>
          </p:nvPr>
        </p:nvGraphicFramePr>
        <p:xfrm>
          <a:off x="1926496" y="3815912"/>
          <a:ext cx="8128000" cy="2433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3558">
                  <a:extLst>
                    <a:ext uri="{9D8B030D-6E8A-4147-A177-3AD203B41FA5}">
                      <a16:colId xmlns:a16="http://schemas.microsoft.com/office/drawing/2014/main" val="1065732735"/>
                    </a:ext>
                  </a:extLst>
                </a:gridCol>
                <a:gridCol w="6244442">
                  <a:extLst>
                    <a:ext uri="{9D8B030D-6E8A-4147-A177-3AD203B41FA5}">
                      <a16:colId xmlns:a16="http://schemas.microsoft.com/office/drawing/2014/main" val="1307343661"/>
                    </a:ext>
                  </a:extLst>
                </a:gridCol>
              </a:tblGrid>
              <a:tr h="3480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https://github.com/KOSMO4-2/ToYou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32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요구 사항 정의서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56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요건 정의서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4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설계서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83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테이블 정의서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8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 보고서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42149"/>
                  </a:ext>
                </a:extLst>
              </a:tr>
            </a:tbl>
          </a:graphicData>
        </a:graphic>
      </p:graphicFrame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485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관련 문서 조회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깃 주소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13B561-BB9D-4134-BB51-4B041059D750}"/>
              </a:ext>
            </a:extLst>
          </p:cNvPr>
          <p:cNvSpPr/>
          <p:nvPr/>
        </p:nvSpPr>
        <p:spPr>
          <a:xfrm>
            <a:off x="9978296" y="6441423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87946F-D85B-47D9-858A-92ABC9739598}"/>
              </a:ext>
            </a:extLst>
          </p:cNvPr>
          <p:cNvSpPr txBox="1"/>
          <p:nvPr/>
        </p:nvSpPr>
        <p:spPr>
          <a:xfrm>
            <a:off x="3855242" y="5115122"/>
            <a:ext cx="35603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2" action="ppaction://hlinkfile"/>
              </a:rPr>
              <a:t>View\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2" action="ppaction://hlinkfile"/>
              </a:rPr>
              <a:t>Toyou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2" action="ppaction://hlinkfile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2" action="ppaction://hlinkfile"/>
              </a:rPr>
              <a:t>화면설계서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2" action="ppaction://hlinkfile"/>
              </a:rPr>
              <a:t>.doc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EC01F-2391-476A-8C92-09AA4E8E410D}"/>
              </a:ext>
            </a:extLst>
          </p:cNvPr>
          <p:cNvSpPr txBox="1"/>
          <p:nvPr/>
        </p:nvSpPr>
        <p:spPr>
          <a:xfrm>
            <a:off x="3842542" y="5500195"/>
            <a:ext cx="373435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Database\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Toyou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테이블 정의서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.doc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928430-8866-46FC-A236-24215B30DBD2}"/>
              </a:ext>
            </a:extLst>
          </p:cNvPr>
          <p:cNvSpPr txBox="1"/>
          <p:nvPr/>
        </p:nvSpPr>
        <p:spPr>
          <a:xfrm>
            <a:off x="3842542" y="5869525"/>
            <a:ext cx="39651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TESTReport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\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Toyou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테스트보고서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.doc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B0983-FB35-461E-993A-3E1D65D2B6FA}"/>
              </a:ext>
            </a:extLst>
          </p:cNvPr>
          <p:cNvSpPr txBox="1"/>
          <p:nvPr/>
        </p:nvSpPr>
        <p:spPr>
          <a:xfrm flipH="1">
            <a:off x="3858515" y="4751667"/>
            <a:ext cx="4792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5" action="ppaction://hlinkfile"/>
              </a:rPr>
              <a:t>Requirement\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5" action="ppaction://hlinkfile"/>
              </a:rPr>
              <a:t>Toyou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5" action="ppaction://hlinkfile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5" action="ppaction://hlinkfile"/>
              </a:rPr>
              <a:t>요건정의서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5" action="ppaction://hlinkfile"/>
              </a:rPr>
              <a:t>.doc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8EB638-3634-4ECC-82C1-1D62B04D1D00}"/>
              </a:ext>
            </a:extLst>
          </p:cNvPr>
          <p:cNvSpPr txBox="1"/>
          <p:nvPr/>
        </p:nvSpPr>
        <p:spPr>
          <a:xfrm flipH="1">
            <a:off x="3861592" y="4373985"/>
            <a:ext cx="427050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6" action="ppaction://hlinkfile"/>
              </a:rPr>
              <a:t>Requirement\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6" action="ppaction://hlinkfile"/>
              </a:rPr>
              <a:t>Toyou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6" action="ppaction://hlinkfile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6" action="ppaction://hlinkfile"/>
              </a:rPr>
              <a:t>요구사항정의서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6" action="ppaction://hlinkfile"/>
              </a:rPr>
              <a:t>.doc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4961B-6499-44B3-A8F0-19198C50E802}"/>
              </a:ext>
            </a:extLst>
          </p:cNvPr>
          <p:cNvSpPr txBox="1"/>
          <p:nvPr/>
        </p:nvSpPr>
        <p:spPr>
          <a:xfrm>
            <a:off x="3410285" y="1977687"/>
            <a:ext cx="5229956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8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kumimoji="0" lang="ko-KR" altLang="en-US" sz="880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25452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16EF5E-0E86-4090-8EC1-8F9B9BD6B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97" b="13504"/>
          <a:stretch/>
        </p:blipFill>
        <p:spPr>
          <a:xfrm>
            <a:off x="2837131" y="336877"/>
            <a:ext cx="1005293" cy="57392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188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             ( Node.js )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CDD471-5689-40F7-A340-B395498F285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BBBEC7-FF3F-4F5A-BC88-3C177CBE905E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BE78D0-BAA9-483A-AB76-F0AFA771B021}"/>
              </a:ext>
            </a:extLst>
          </p:cNvPr>
          <p:cNvSpPr txBox="1"/>
          <p:nvPr/>
        </p:nvSpPr>
        <p:spPr>
          <a:xfrm>
            <a:off x="1310634" y="4989127"/>
            <a:ext cx="4085125" cy="1292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비동기식 논블로킹 </a:t>
            </a:r>
            <a:r>
              <a:rPr lang="en-US" altLang="ko-KR" sz="2400" b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I/O </a:t>
            </a:r>
            <a:r>
              <a:rPr lang="ko-KR" altLang="en-US" sz="2400" b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방식</a:t>
            </a:r>
            <a:endParaRPr lang="en-US" altLang="ko-KR" sz="2400" b="1">
              <a:solidFill>
                <a:schemeClr val="accent5">
                  <a:lumMod val="75000"/>
                </a:schemeClr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분산환경에서 실행되는 가볍고 효과적인 데이터 집중 실시간 어플리케이션 개발에</a:t>
            </a:r>
            <a:endParaRPr kumimoji="0" lang="en-US" altLang="ko-KR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  <a:cs typeface="Arial"/>
              </a:rPr>
              <a:t>적합한 이벤트 처리구조를 가지고 있다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39F40A-3966-4EFB-B48B-A2AF9CD7E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5" t="12455"/>
          <a:stretch/>
        </p:blipFill>
        <p:spPr>
          <a:xfrm>
            <a:off x="1594463" y="1440568"/>
            <a:ext cx="3517469" cy="3424352"/>
          </a:xfrm>
          <a:prstGeom prst="rect">
            <a:avLst/>
          </a:prstGeom>
        </p:spPr>
      </p:pic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2832451B-ED47-4FB9-B8DF-2CA3E23F3451}"/>
              </a:ext>
            </a:extLst>
          </p:cNvPr>
          <p:cNvSpPr/>
          <p:nvPr/>
        </p:nvSpPr>
        <p:spPr>
          <a:xfrm rot="10800000">
            <a:off x="6096000" y="4389249"/>
            <a:ext cx="809096" cy="475671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 w="12700" cap="flat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00E31D-A6A2-4E02-B37E-AE0FE93F8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37" y="1662978"/>
            <a:ext cx="3201942" cy="32019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EBCB1B-E67D-4B22-9DCB-8C1ECB1B1760}"/>
              </a:ext>
            </a:extLst>
          </p:cNvPr>
          <p:cNvSpPr txBox="1"/>
          <p:nvPr/>
        </p:nvSpPr>
        <p:spPr>
          <a:xfrm>
            <a:off x="7494637" y="4973548"/>
            <a:ext cx="3828359" cy="1292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b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오픈채팅 기능에 적합한 구조</a:t>
            </a:r>
            <a:endParaRPr lang="en-US" altLang="ko-KR" sz="2400" b="1">
              <a:solidFill>
                <a:schemeClr val="accent5">
                  <a:lumMod val="75000"/>
                </a:schemeClr>
              </a:solidFill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다수의 클라이언트의 요청을 받아들이는 서버를 만들기에 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Node Js 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가 효율적이라고 판단하였습니다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.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296503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7021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ELK (</a:t>
            </a: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lastic search, </a:t>
            </a: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ogstash, </a:t>
            </a: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ibana) 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CDD471-5689-40F7-A340-B395498F285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BBBEC7-FF3F-4F5A-BC88-3C177CBE905E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">
            <a:extLst>
              <a:ext uri="{FF2B5EF4-FFF2-40B4-BE49-F238E27FC236}">
                <a16:creationId xmlns:a16="http://schemas.microsoft.com/office/drawing/2014/main" id="{F29CD5E3-E803-4CD6-88FA-3C56C1548894}"/>
              </a:ext>
            </a:extLst>
          </p:cNvPr>
          <p:cNvSpPr txBox="1"/>
          <p:nvPr/>
        </p:nvSpPr>
        <p:spPr>
          <a:xfrm>
            <a:off x="1926109" y="1412481"/>
            <a:ext cx="8339782" cy="58477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수집한 데이터 분석 및 시각화로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접근성 향상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2CB3439-E664-4D5A-B516-153578D65296}"/>
              </a:ext>
            </a:extLst>
          </p:cNvPr>
          <p:cNvGrpSpPr/>
          <p:nvPr/>
        </p:nvGrpSpPr>
        <p:grpSpPr>
          <a:xfrm>
            <a:off x="1188881" y="2274846"/>
            <a:ext cx="9732037" cy="3541790"/>
            <a:chOff x="927061" y="1988455"/>
            <a:chExt cx="9732037" cy="354179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263180A-AC34-49CB-93A9-CA4534C0AF78}"/>
                </a:ext>
              </a:extLst>
            </p:cNvPr>
            <p:cNvGrpSpPr/>
            <p:nvPr/>
          </p:nvGrpSpPr>
          <p:grpSpPr>
            <a:xfrm>
              <a:off x="927061" y="2501717"/>
              <a:ext cx="7139441" cy="2538751"/>
              <a:chOff x="722404" y="2788260"/>
              <a:chExt cx="7139441" cy="253875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89BA50A-81CD-4C8F-B317-222DE1CA3033}"/>
                  </a:ext>
                </a:extLst>
              </p:cNvPr>
              <p:cNvSpPr/>
              <p:nvPr/>
            </p:nvSpPr>
            <p:spPr>
              <a:xfrm>
                <a:off x="2669060" y="4742238"/>
                <a:ext cx="1366690" cy="584773"/>
              </a:xfrm>
              <a:prstGeom prst="rect">
                <a:avLst/>
              </a:prstGeom>
              <a:solidFill>
                <a:srgbClr val="AED7E8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분석</a:t>
                </a:r>
                <a:r>
                  <a:rPr kumimoji="0" lang="en-US" altLang="ko-KR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, </a:t>
                </a:r>
                <a:r>
                  <a:rPr kumimoji="0" lang="ko-KR" altLang="en-US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저장</a:t>
                </a:r>
                <a:r>
                  <a:rPr kumimoji="0" lang="en-US" altLang="ko-KR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, </a:t>
                </a:r>
                <a:r>
                  <a:rPr kumimoji="0" lang="ko-KR" altLang="en-US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검색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6B38BBC-664C-4258-BA1B-8BFD4B47A6CD}"/>
                  </a:ext>
                </a:extLst>
              </p:cNvPr>
              <p:cNvSpPr/>
              <p:nvPr/>
            </p:nvSpPr>
            <p:spPr>
              <a:xfrm>
                <a:off x="778574" y="4742238"/>
                <a:ext cx="1482650" cy="584773"/>
              </a:xfrm>
              <a:prstGeom prst="rect">
                <a:avLst/>
              </a:prstGeom>
              <a:solidFill>
                <a:srgbClr val="AED7E8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아마존 </a:t>
                </a:r>
                <a:r>
                  <a:rPr kumimoji="0" lang="en-US" altLang="ko-KR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RDS </a:t>
                </a:r>
                <a:r>
                  <a:rPr kumimoji="0" lang="ko-KR" altLang="en-US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데이터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C4FE404-4E03-4883-B053-4AC6FA2003E0}"/>
                  </a:ext>
                </a:extLst>
              </p:cNvPr>
              <p:cNvSpPr/>
              <p:nvPr/>
            </p:nvSpPr>
            <p:spPr>
              <a:xfrm>
                <a:off x="6111625" y="4736326"/>
                <a:ext cx="1482650" cy="584773"/>
              </a:xfrm>
              <a:prstGeom prst="rect">
                <a:avLst/>
              </a:prstGeom>
              <a:solidFill>
                <a:srgbClr val="AED7E8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데이터 </a:t>
                </a:r>
                <a:endParaRPr kumimoji="0" lang="en-US" altLang="ko-KR" sz="1600" b="1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endParaRPr>
              </a:p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시각화 및 분석</a:t>
                </a:r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96E4D34-B25C-4834-B5C8-85CF9CBB8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2439" y="2798611"/>
                <a:ext cx="5759406" cy="175086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AEBD0E7-CBAF-4329-B5ED-4F1982FF6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404" y="2788260"/>
                <a:ext cx="1597689" cy="1597689"/>
              </a:xfrm>
              <a:prstGeom prst="rect">
                <a:avLst/>
              </a:prstGeom>
            </p:spPr>
          </p:pic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C041A4C4-8238-490E-BFA9-5B2B88D1F266}"/>
                  </a:ext>
                </a:extLst>
              </p:cNvPr>
              <p:cNvSpPr/>
              <p:nvPr/>
            </p:nvSpPr>
            <p:spPr>
              <a:xfrm>
                <a:off x="2261732" y="3575251"/>
                <a:ext cx="276015" cy="187228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solidFill>
                  <a:schemeClr val="accent5">
                    <a:lumMod val="7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화살표: 오른쪽 22">
                <a:extLst>
                  <a:ext uri="{FF2B5EF4-FFF2-40B4-BE49-F238E27FC236}">
                    <a16:creationId xmlns:a16="http://schemas.microsoft.com/office/drawing/2014/main" id="{F5DC23D9-D459-4E8A-8062-0DBDA42962C5}"/>
                  </a:ext>
                </a:extLst>
              </p:cNvPr>
              <p:cNvSpPr/>
              <p:nvPr/>
            </p:nvSpPr>
            <p:spPr>
              <a:xfrm>
                <a:off x="4067834" y="3587104"/>
                <a:ext cx="276015" cy="187228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solidFill>
                  <a:schemeClr val="accent5">
                    <a:lumMod val="7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9D63BE95-A55D-44FF-BA9B-45E926FD0AB1}"/>
                  </a:ext>
                </a:extLst>
              </p:cNvPr>
              <p:cNvSpPr/>
              <p:nvPr/>
            </p:nvSpPr>
            <p:spPr>
              <a:xfrm>
                <a:off x="5794943" y="3575251"/>
                <a:ext cx="276015" cy="187228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solidFill>
                  <a:schemeClr val="accent5">
                    <a:lumMod val="75000"/>
                  </a:schemeClr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B8F0736-6591-4E12-B090-93F1348F334F}"/>
                  </a:ext>
                </a:extLst>
              </p:cNvPr>
              <p:cNvSpPr/>
              <p:nvPr/>
            </p:nvSpPr>
            <p:spPr>
              <a:xfrm>
                <a:off x="4343849" y="4742238"/>
                <a:ext cx="1482650" cy="584773"/>
              </a:xfrm>
              <a:prstGeom prst="rect">
                <a:avLst/>
              </a:prstGeom>
              <a:solidFill>
                <a:srgbClr val="AED7E8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수집</a:t>
                </a:r>
                <a:r>
                  <a:rPr kumimoji="0" lang="en-US" altLang="ko-KR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, </a:t>
                </a:r>
                <a:r>
                  <a:rPr kumimoji="0" lang="ko-KR" altLang="en-US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변환</a:t>
                </a:r>
                <a:r>
                  <a:rPr kumimoji="0" lang="en-US" altLang="ko-KR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, </a:t>
                </a:r>
                <a:r>
                  <a:rPr kumimoji="0" lang="ko-KR" altLang="en-US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필터링</a:t>
                </a:r>
                <a:r>
                  <a:rPr kumimoji="0" lang="en-US" altLang="ko-KR" sz="1600" b="1" i="0" u="none" strike="noStrike" cap="none" spc="0" normalizeH="0" baseline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, </a:t>
                </a:r>
                <a:r>
                  <a:rPr kumimoji="0" lang="ko-KR" altLang="en-US" sz="1600" b="1" i="0" u="none" strike="noStrike" cap="none" spc="0" normalizeH="0" baseline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sym typeface="Arial"/>
                  </a:rPr>
                  <a:t>전처리</a:t>
                </a:r>
                <a:endParaRPr kumimoji="0" lang="ko-KR" altLang="en-US" sz="1600" b="1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endParaRPr>
              </a:p>
            </p:txBody>
          </p:sp>
        </p:grp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D6325B5F-8424-42D2-BC3E-DF4797622167}"/>
                </a:ext>
              </a:extLst>
            </p:cNvPr>
            <p:cNvSpPr/>
            <p:nvPr/>
          </p:nvSpPr>
          <p:spPr>
            <a:xfrm rot="20028993">
              <a:off x="8053077" y="2918266"/>
              <a:ext cx="500894" cy="37016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w="12700" cap="flat">
              <a:solidFill>
                <a:schemeClr val="accent5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76CAD9AD-2DB1-478C-92B9-C301187ECB42}"/>
                </a:ext>
              </a:extLst>
            </p:cNvPr>
            <p:cNvSpPr/>
            <p:nvPr/>
          </p:nvSpPr>
          <p:spPr>
            <a:xfrm rot="792420">
              <a:off x="8101524" y="3714048"/>
              <a:ext cx="500894" cy="37016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w="12700" cap="flat">
              <a:solidFill>
                <a:schemeClr val="accent5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E37BF51-8F7E-484D-A66E-7A272421A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302" y="4024449"/>
              <a:ext cx="1505796" cy="150579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1FF143E-7D80-497A-8598-2737BF1DE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7605" y="1988455"/>
              <a:ext cx="1391493" cy="1391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248082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913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            ( Amazon Web Service )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CDD471-5689-40F7-A340-B395498F285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1BBBEC7-FF3F-4F5A-BC88-3C177CBE905E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1200px-Amazon_Web_Services_Logo.svg.png" descr="1200px-Amazon_Web_Services_Logo.svg.png">
            <a:extLst>
              <a:ext uri="{FF2B5EF4-FFF2-40B4-BE49-F238E27FC236}">
                <a16:creationId xmlns:a16="http://schemas.microsoft.com/office/drawing/2014/main" id="{E3310D0E-FDB7-4C56-B431-84C6D5EB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721" y="442557"/>
            <a:ext cx="649332" cy="388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6AB4D6E-F9DF-4474-B5A3-77453DE9DF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91" y="1721228"/>
            <a:ext cx="3143304" cy="31433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DE213B-7229-41B4-8885-A70C1974B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091" y="2130115"/>
            <a:ext cx="3762375" cy="20478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BF1E8F-DC33-4E16-B591-E0EA0E322F8E}"/>
              </a:ext>
            </a:extLst>
          </p:cNvPr>
          <p:cNvSpPr txBox="1"/>
          <p:nvPr/>
        </p:nvSpPr>
        <p:spPr>
          <a:xfrm>
            <a:off x="2194224" y="4264369"/>
            <a:ext cx="215954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Amazon RDS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인트라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 및 데이터 베이스 관리와 백업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, 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운영을 지원하는 클라우드 서비스</a:t>
            </a:r>
            <a:endParaRPr kumimoji="0" lang="en-US" altLang="ko-KR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5BD174-42AB-4F12-8696-3F84760BB12F}"/>
              </a:ext>
            </a:extLst>
          </p:cNvPr>
          <p:cNvSpPr txBox="1"/>
          <p:nvPr/>
        </p:nvSpPr>
        <p:spPr>
          <a:xfrm>
            <a:off x="6205194" y="4303244"/>
            <a:ext cx="4531794" cy="1692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Amazon Web Services | EC2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다양한 운영 체제로 인스턴스를 시작하고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,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이를 사용자 정의 애플리케이션 환경으로 </a:t>
            </a:r>
            <a:r>
              <a:rPr kumimoji="0" lang="ko-KR" altLang="en-US" sz="16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로드하며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,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네트워크의 액세스 권한을 관리하고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,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Bold" panose="020B0600000101010101" pitchFamily="34" charset="-127"/>
                <a:ea typeface="나눔스퀘어_ac Bold" panose="020B0600000101010101" pitchFamily="34" charset="-127"/>
                <a:sym typeface="Arial"/>
              </a:rPr>
              <a:t>원하는 수의 시스템을 사용해 이미지를 실행할 수 있는 진정한 가상 컴퓨팅 환경 제공</a:t>
            </a:r>
            <a:endParaRPr kumimoji="0" lang="en-US" altLang="ko-KR" sz="16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Bold" panose="020B0600000101010101" pitchFamily="34" charset="-127"/>
              <a:ea typeface="나눔스퀘어_ac Bold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487303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75000"/>
                  </a:schemeClr>
                </a:solidFill>
              </a:rPr>
              <a:t>02</a:t>
            </a:r>
            <a:endParaRPr lang="ko-KR" altLang="en-US" sz="7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201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</a:t>
            </a:r>
            <a:r>
              <a:rPr lang="en-US" altLang="ko-KR" sz="3200" spc="-15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FCDDC6-C020-4236-9A74-A3D56FC7DD7D}"/>
              </a:ext>
            </a:extLst>
          </p:cNvPr>
          <p:cNvSpPr/>
          <p:nvPr/>
        </p:nvSpPr>
        <p:spPr>
          <a:xfrm>
            <a:off x="8651770" y="5735782"/>
            <a:ext cx="3420034" cy="1039091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391176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2749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요구사항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">
            <a:extLst>
              <a:ext uri="{FF2B5EF4-FFF2-40B4-BE49-F238E27FC236}">
                <a16:creationId xmlns:a16="http://schemas.microsoft.com/office/drawing/2014/main" id="{749A1F4D-7C1C-40D9-8B41-5A4C7A5EC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9563329"/>
              </p:ext>
            </p:extLst>
          </p:nvPr>
        </p:nvGraphicFramePr>
        <p:xfrm>
          <a:off x="1191683" y="1117600"/>
          <a:ext cx="9808632" cy="5369668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452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2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2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2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505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ID.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분류</a:t>
                      </a:r>
                      <a:endParaRPr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tc gridSpan="3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요구사항</a:t>
                      </a:r>
                      <a:endParaRPr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4713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U001.</a:t>
                      </a: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로그인</a:t>
                      </a:r>
                      <a:endParaRPr sz="1500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tc gridSpan="3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 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카카오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로그인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API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연동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회원가입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시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정보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저장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및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유효성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검사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로그인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상태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확인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및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유지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(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세션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관리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637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U002.</a:t>
                      </a: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마이페이지</a:t>
                      </a:r>
                      <a:endParaRPr sz="1500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tc gridSpan="3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정보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수정</a:t>
                      </a:r>
                      <a:r>
                        <a:rPr 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채널변경</a:t>
                      </a:r>
                      <a:r>
                        <a:rPr lang="en-US" altLang="ko-KR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회원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탈퇴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등)
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가입한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등급에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따른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분석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자료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차등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제공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나의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결제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정보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(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구독 멤버십 등급</a:t>
                      </a:r>
                      <a:r>
                        <a:rPr lang="en-US" altLang="ko-KR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서비스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유효기간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
 - 내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채널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커뮤니티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관리</a:t>
                      </a:r>
                      <a:endParaRPr lang="en-US" sz="1500" dirty="0">
                        <a:solidFill>
                          <a:srgbClr val="3A3838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 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관리</a:t>
                      </a:r>
                      <a:endParaRPr sz="1500" dirty="0">
                        <a:solidFill>
                          <a:srgbClr val="3A3838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469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U003.</a:t>
                      </a: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메인화면</a:t>
                      </a:r>
                      <a:endParaRPr sz="1500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tc gridSpan="3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전체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트렌드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분석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시각화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자료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제공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[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네비게이션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바 &amp;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사이드바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]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모바일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데스크탑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특화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반응형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디자인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인기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동영상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노출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채널검색 </a:t>
                      </a:r>
                      <a:r>
                        <a:rPr lang="ko-KR" altLang="en-US"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퀵서치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검색창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연동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멤버십 구독 정보 노출</a:t>
                      </a:r>
                      <a:endParaRPr sz="1500" dirty="0">
                        <a:solidFill>
                          <a:srgbClr val="3A3838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7123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U004.</a:t>
                      </a: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검색</a:t>
                      </a:r>
                      <a:endParaRPr sz="1500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tc gridSpan="3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 ELK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구축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AWS RDS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ElasticSearch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</a:t>
                      </a:r>
                      <a:r>
                        <a:rPr 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Spring Boot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연동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커뮤니티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키워딩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인덱싱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관련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키워드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완성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</a:t>
                      </a:r>
                      <a:endParaRPr sz="1500" dirty="0">
                        <a:solidFill>
                          <a:srgbClr val="3A3838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266914-B193-4D3E-ACFA-D8B2B969262F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4A7A0D2-7433-493E-83E1-6156BF4F8EB2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79413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2749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요구사항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표">
            <a:extLst>
              <a:ext uri="{FF2B5EF4-FFF2-40B4-BE49-F238E27FC236}">
                <a16:creationId xmlns:a16="http://schemas.microsoft.com/office/drawing/2014/main" id="{9342AB42-ACA8-481B-AE40-2BA50FD311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358842"/>
              </p:ext>
            </p:extLst>
          </p:nvPr>
        </p:nvGraphicFramePr>
        <p:xfrm>
          <a:off x="1191683" y="1117600"/>
          <a:ext cx="9808632" cy="549435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452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505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I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D</a:t>
                      </a:r>
                      <a:r>
                        <a:rPr lang="en-US" altLang="ko-KR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. </a:t>
                      </a:r>
                      <a:r>
                        <a:rPr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분류</a:t>
                      </a:r>
                      <a:endParaRPr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요구사항</a:t>
                      </a:r>
                      <a:endParaRPr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58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U005.</a:t>
                      </a: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미디어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생태계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분석</a:t>
                      </a:r>
                      <a:endParaRPr sz="1500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다양한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사이트로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부터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크롤링한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데이터를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정제하여</a:t>
                      </a:r>
                      <a:r>
                        <a:rPr 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분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석</a:t>
                      </a:r>
                      <a:endParaRPr sz="1500" dirty="0">
                        <a:solidFill>
                          <a:srgbClr val="3A3838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27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U006.</a:t>
                      </a: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커뮤니티</a:t>
                      </a:r>
                      <a:endParaRPr sz="1500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lang="en-US" sz="1500" dirty="0">
                        <a:solidFill>
                          <a:srgbClr val="3A3838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실시간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채팅방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lang="en-US"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Node.js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를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통한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채팅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기능 구현
 </a:t>
                      </a:r>
                      <a:r>
                        <a:rPr lang="en-US" altLang="ko-KR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 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 채널 커뮤니티 관리</a:t>
                      </a:r>
                    </a:p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 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게시판 관리</a:t>
                      </a:r>
                    </a:p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sz="1500" dirty="0">
                        <a:solidFill>
                          <a:srgbClr val="3A3838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2545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U007.</a:t>
                      </a: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관리자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페이지</a:t>
                      </a:r>
                      <a:endParaRPr sz="1500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회원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관리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사이트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정보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시각화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제공</a:t>
                      </a:r>
                      <a:endParaRPr lang="en-US" sz="1500" dirty="0">
                        <a:solidFill>
                          <a:srgbClr val="3A3838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 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관리자 메모 기능 구현 </a:t>
                      </a:r>
                      <a:endParaRPr sz="1500" dirty="0">
                        <a:solidFill>
                          <a:srgbClr val="3A3838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7123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 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U008.</a:t>
                      </a:r>
                      <a:r>
                        <a:rPr lang="en-US"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결제</a:t>
                      </a:r>
                      <a:r>
                        <a:rPr sz="15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 </a:t>
                      </a:r>
                      <a:r>
                        <a:rPr sz="1500" dirty="0" err="1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나눔바른고딕OTF"/>
                          <a:sym typeface="나눔바른고딕OTF"/>
                        </a:rPr>
                        <a:t>대시보드</a:t>
                      </a:r>
                      <a:endParaRPr sz="1500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나눔바른고딕OTF"/>
                        <a:sym typeface="나눔바른고딕OTF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-</a:t>
                      </a:r>
                      <a:r>
                        <a:rPr 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멤버십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별 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제공 서비스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안내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결제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절차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sz="1500" dirty="0" err="1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진행</a:t>
                      </a:r>
                      <a:r>
                        <a:rPr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
 - </a:t>
                      </a:r>
                      <a:r>
                        <a:rPr lang="ko-KR" altLang="en-US" sz="1500" dirty="0">
                          <a:solidFill>
                            <a:srgbClr val="3A3838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마이페이지 연동</a:t>
                      </a:r>
                      <a:endParaRPr sz="1500" dirty="0">
                        <a:solidFill>
                          <a:srgbClr val="3A3838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8CDE6D8-69B1-4590-A612-C5D93D8060FE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775155B-FD0C-4946-B882-DD500B7B3C0B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4555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060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772948" y="1498833"/>
            <a:ext cx="14782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 b="1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3399" y="3144661"/>
            <a:ext cx="2448001" cy="333668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defRPr/>
            </a:pPr>
            <a:r>
              <a:rPr lang="en-US" altLang="ko-KR" sz="27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</a:t>
            </a:r>
            <a:r>
              <a:rPr lang="ko-KR" altLang="en-US" sz="27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lang="en-US" altLang="ko-KR" sz="27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defRPr/>
            </a:pPr>
            <a:endParaRPr lang="ko-KR" altLang="en-US" sz="2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14160" indent="-31416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</a:p>
          <a:p>
            <a:pPr marL="314160" indent="-31416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벤치마킹</a:t>
            </a:r>
          </a:p>
          <a:p>
            <a:pPr marL="314160" indent="-31416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Lean Canvas</a:t>
            </a:r>
          </a:p>
          <a:p>
            <a:pPr marL="314160" indent="-31416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플랫폼 구성</a:t>
            </a:r>
            <a:endParaRPr lang="en-US" altLang="ko-KR" sz="2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14160" indent="-31416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주요기술</a:t>
            </a:r>
            <a:endParaRPr lang="en-US" altLang="ko-KR" sz="2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37361" y="6341865"/>
            <a:ext cx="246413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ⓒSaebyeol Yu.</a:t>
            </a:r>
            <a:r>
              <a:rPr lang="ko-KR" altLang="en-US" sz="100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Saebyeol’s</a:t>
            </a:r>
            <a:r>
              <a:rPr lang="ko-KR" altLang="en-US" sz="100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PowerPoint</a:t>
            </a:r>
            <a:endParaRPr lang="ko-KR" altLang="en-US" sz="100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"/>
          <p:cNvSpPr/>
          <p:nvPr/>
        </p:nvSpPr>
        <p:spPr>
          <a:xfrm>
            <a:off x="6096000" y="0"/>
            <a:ext cx="3060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4"/>
          <p:cNvSpPr/>
          <p:nvPr/>
        </p:nvSpPr>
        <p:spPr>
          <a:xfrm>
            <a:off x="3036000" y="0"/>
            <a:ext cx="3060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7"/>
          <p:cNvSpPr txBox="1"/>
          <p:nvPr/>
        </p:nvSpPr>
        <p:spPr>
          <a:xfrm flipH="1">
            <a:off x="3850882" y="1505440"/>
            <a:ext cx="14782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 b="1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</p:txBody>
      </p:sp>
      <p:sp>
        <p:nvSpPr>
          <p:cNvPr id="21" name="TextBox 7"/>
          <p:cNvSpPr txBox="1"/>
          <p:nvPr/>
        </p:nvSpPr>
        <p:spPr>
          <a:xfrm flipH="1">
            <a:off x="6931929" y="1466563"/>
            <a:ext cx="14782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 b="1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sp>
        <p:nvSpPr>
          <p:cNvPr id="24" name="직사각형 14"/>
          <p:cNvSpPr/>
          <p:nvPr/>
        </p:nvSpPr>
        <p:spPr>
          <a:xfrm>
            <a:off x="9132000" y="0"/>
            <a:ext cx="3060000" cy="6858000"/>
          </a:xfrm>
          <a:prstGeom prst="rect">
            <a:avLst/>
          </a:prstGeom>
          <a:solidFill>
            <a:srgbClr val="AED7E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7"/>
          <p:cNvSpPr txBox="1"/>
          <p:nvPr/>
        </p:nvSpPr>
        <p:spPr>
          <a:xfrm flipH="1">
            <a:off x="9941827" y="1521767"/>
            <a:ext cx="14782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 b="1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</a:p>
        </p:txBody>
      </p:sp>
      <p:sp>
        <p:nvSpPr>
          <p:cNvPr id="26" name="TextBox 10"/>
          <p:cNvSpPr txBox="1"/>
          <p:nvPr/>
        </p:nvSpPr>
        <p:spPr>
          <a:xfrm>
            <a:off x="3409200" y="3184058"/>
            <a:ext cx="2448000" cy="282885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defRPr/>
            </a:pPr>
            <a:r>
              <a:rPr lang="en-US" altLang="ko-KR" sz="2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</a:t>
            </a:r>
            <a:r>
              <a:rPr lang="ko-KR" altLang="en-US" sz="2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endParaRPr lang="en-US" altLang="ko-KR" sz="2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defRPr/>
            </a:pP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314160" indent="-31416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요구사항</a:t>
            </a:r>
            <a:endParaRPr lang="en-US" altLang="ko-KR" sz="2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14160" indent="-31416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요건사항 정의서</a:t>
            </a:r>
          </a:p>
          <a:p>
            <a:pPr marL="314160" indent="-314160" algn="just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 Case</a:t>
            </a:r>
          </a:p>
          <a:p>
            <a:pPr marL="314160" indent="-314160" algn="just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설계서</a:t>
            </a:r>
          </a:p>
        </p:txBody>
      </p:sp>
      <p:sp>
        <p:nvSpPr>
          <p:cNvPr id="27" name="TextBox 10"/>
          <p:cNvSpPr txBox="1"/>
          <p:nvPr/>
        </p:nvSpPr>
        <p:spPr>
          <a:xfrm>
            <a:off x="6501246" y="3182258"/>
            <a:ext cx="2654753" cy="34624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defRPr/>
            </a:pPr>
            <a:r>
              <a:rPr lang="en-US" altLang="ko-KR" sz="2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</a:t>
            </a:r>
            <a:r>
              <a:rPr lang="ko-KR" altLang="en-US" sz="2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  <a:endParaRPr lang="en-US" altLang="ko-KR" sz="2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defRPr/>
            </a:pP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314160" indent="-314160" algn="just">
              <a:buFont typeface="Arial"/>
              <a:buChar char="•"/>
              <a:defRPr/>
            </a:pP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en-US" altLang="ko-KR" sz="2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요구사항 분석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엔티티 기술서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ERD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작도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명세서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just">
              <a:buFontTx/>
              <a:buChar char="-"/>
              <a:defRPr/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정의서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defRPr/>
            </a:pPr>
            <a:r>
              <a:rPr lang="ko-KR" altLang="en-US" sz="11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</a:p>
          <a:p>
            <a:pPr marL="314160" indent="-314160" algn="just">
              <a:buFont typeface="Arial"/>
              <a:buChar char="•"/>
              <a:defRPr/>
            </a:pPr>
            <a:r>
              <a:rPr lang="ko-KR" altLang="en-US" sz="2200" dirty="0" err="1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간트차트</a:t>
            </a:r>
            <a:endParaRPr lang="ko-KR" altLang="en-US" sz="2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10"/>
          <p:cNvSpPr txBox="1"/>
          <p:nvPr/>
        </p:nvSpPr>
        <p:spPr>
          <a:xfrm>
            <a:off x="9298446" y="3182258"/>
            <a:ext cx="2757483" cy="282885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27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Project </a:t>
            </a:r>
            <a:r>
              <a:rPr lang="ko-KR" altLang="en-US" sz="2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en-US" altLang="ko-KR" sz="2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defRPr/>
            </a:pPr>
            <a:endParaRPr lang="ko-KR" altLang="en-US" sz="2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14160" indent="-3141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기능 구현 및 핵심코드</a:t>
            </a:r>
            <a:endParaRPr lang="en-US" altLang="ko-KR" sz="2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14160" indent="-31416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 </a:t>
            </a: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</a:t>
            </a:r>
            <a:endParaRPr lang="en-US" altLang="ko-KR" sz="2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14160" indent="-3141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</a:t>
            </a:r>
            <a:endParaRPr lang="en-US" altLang="ko-KR" sz="2200" dirty="0">
              <a:solidFill>
                <a:schemeClr val="accent5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F96E33-69A1-408B-8D7F-910E8E0C7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926701"/>
              </p:ext>
            </p:extLst>
          </p:nvPr>
        </p:nvGraphicFramePr>
        <p:xfrm>
          <a:off x="265814" y="1177547"/>
          <a:ext cx="11287536" cy="48646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660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413675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389763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765810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917860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ID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 구분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 세부 구분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설명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수용여부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FH_MP_01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채널관리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나의 최신동영상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인기동영상 노출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FH_MP_02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채널관리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굴림" panose="020B0600000101010101" pitchFamily="50" charset="-127"/>
                        </a:rPr>
                        <a:t>나의 최신동영상</a:t>
                      </a: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굴림" panose="020B0600000101010101" pitchFamily="50" charset="-127"/>
                        </a:rPr>
                        <a:t>, </a:t>
                      </a:r>
                      <a:r>
                        <a:rPr lang="ko-KR" sz="1000" kern="10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굴림" panose="020B0600000101010101" pitchFamily="50" charset="-127"/>
                        </a:rPr>
                        <a:t>인기동영상 좋아요</a:t>
                      </a: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굴림" panose="020B0600000101010101" pitchFamily="50" charset="-127"/>
                        </a:rPr>
                        <a:t>/</a:t>
                      </a:r>
                      <a:r>
                        <a:rPr lang="ko-KR" sz="1000" kern="100">
                          <a:solidFill>
                            <a:srgbClr val="000000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굴림" panose="020B0600000101010101" pitchFamily="50" charset="-127"/>
                        </a:rPr>
                        <a:t>싫어요 비율 시각화</a:t>
                      </a:r>
                      <a:endParaRPr lang="ko-KR" sz="1100" kern="1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FH_MP_03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관리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생성 버튼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FH_MP_04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관리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생성 목록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가입한 커뮤니티 목록 조회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FH_MP_05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개인정보관리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비밀번호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이메일 수정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FH_MP_06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개인정보관리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유튜브 카테고리 및 내 채널 등록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변경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롤모델 채널 수정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505112771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FH_MP_07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개인정보관리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 탈퇴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971074906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FH_MP_08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 대시보드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사용증인 등급 조회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670294726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FH_MP_09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 대시보드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결제내역 조회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8438746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FH_MP_10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 대시보드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전체 회원의 구독 현황 시각화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6366594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FH_CT_01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생성기능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신규 커뮤니티 생성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유튜브 채널이 등록된 로그인한 회원만 가능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073545976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FH_CT_02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메인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신규 커뮤니티 노출 및 바로가기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05948202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FH_CT_03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메인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게시글 많은 순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댓글 많은 순 커뮤니티 노출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8350518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071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요구사항 정의서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783061-9648-4475-AF2E-6BCD2FAF18D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B95C6A-6BFF-4199-A9EB-972094DD14B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30943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F96E33-69A1-408B-8D7F-910E8E0C7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93720"/>
              </p:ext>
            </p:extLst>
          </p:nvPr>
        </p:nvGraphicFramePr>
        <p:xfrm>
          <a:off x="265814" y="1177547"/>
          <a:ext cx="11287536" cy="48646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660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413675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389763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765810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917860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ID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 구분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 세부 구분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설명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수용여부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FH_CT_04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상세보기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개설자 채널 정보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소개 노출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FH_CT_05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상세보기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가입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FH_CT_06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상세보기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가입신청 수락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 한 커뮤니티 생성자만 수락가능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FH_CR_01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댓글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댓글 작성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FH_CR_02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댓글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댓글 수정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삭제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본인 댓글만 수정삭제 가능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FH_CR_03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댓글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댓글 노출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505112771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FH_CB_01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글 록 최신순으로 노출 구현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971074906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FH_CB_02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글 작성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조회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수정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삭제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가입자만 작성 가능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670294726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FH_CB_03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가입 채널 노출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8438746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FH_CB_04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가입 채널 노출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6366594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FH_CB_05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게시글 상세보기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글 상세보기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073545976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FH_CH_01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검색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커뮤니티명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태그별 커뮤니티 검색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05948202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FH_MT_01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 로그인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 기능 구현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8350518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783061-9648-4475-AF2E-6BCD2FAF18D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B95C6A-6BFF-4199-A9EB-972094DD14B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87E573-8E02-4FC2-91A1-19FF25951E89}"/>
              </a:ext>
            </a:extLst>
          </p:cNvPr>
          <p:cNvSpPr txBox="1"/>
          <p:nvPr/>
        </p:nvSpPr>
        <p:spPr>
          <a:xfrm>
            <a:off x="1210138" y="400187"/>
            <a:ext cx="3071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229063921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F96E33-69A1-408B-8D7F-910E8E0C7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67025"/>
              </p:ext>
            </p:extLst>
          </p:nvPr>
        </p:nvGraphicFramePr>
        <p:xfrm>
          <a:off x="265814" y="1177547"/>
          <a:ext cx="11287536" cy="48646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660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413675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389763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765810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917860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ID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 구분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 세부 구분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설명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수용여부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FH_MT_02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대시보드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실시간 가입자 수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구독결제 수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생성된 커뮤니티 수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총 회원 수 시각화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권한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FH_MT_03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대시보드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채널보유 회원률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구독 가입률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생성률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게시판 생성률 시각화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권한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FH_MT_04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대시보드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유저 카테고리 및 멤버십별 구독자 현황 시각화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권한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FH_MT_05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대시보드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월별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일별 구독현황 및 매출 시각화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권한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FH_MT_06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사이트관리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신규가입 날짜순 회원정보 조회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권한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FH_MT_07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관리자메모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 메모 작성 및 조회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관리자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권한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505112771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FH_TP_01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트렌드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트렌드 분석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신규가입 유튜버 노출 및 채널 바로가기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971074906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FH_TP_02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트렌드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트렌드 분석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카테고리별 추천 채널 노출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670294726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FH_TP_03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트렌드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트렌드 분석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SNS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트랜드 순위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인기 검색어 노출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8438746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FH_TP_04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트렌드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트렌드 분석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맞춤 추천 채널 노출 및 채널 바로가기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6366594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FH_MZ_01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매거진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매거진 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최신뉴스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영화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음악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예술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공연 등 카테고리별 추천 기사 노출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073545976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FH_PM_01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 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사용자가 선택한 멤버십 등급별 금액 노출 및 결제 기능 구현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05948202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FH_PM_02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 완료 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 내역 조회 및 마이페이지로 이동 기능 구현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8350518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783061-9648-4475-AF2E-6BCD2FAF18D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B95C6A-6BFF-4199-A9EB-972094DD14B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662D4F-783C-4B48-957A-C543C512A08B}"/>
              </a:ext>
            </a:extLst>
          </p:cNvPr>
          <p:cNvSpPr txBox="1"/>
          <p:nvPr/>
        </p:nvSpPr>
        <p:spPr>
          <a:xfrm>
            <a:off x="1210138" y="400187"/>
            <a:ext cx="3071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226407996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F96E33-69A1-408B-8D7F-910E8E0C7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014712"/>
              </p:ext>
            </p:extLst>
          </p:nvPr>
        </p:nvGraphicFramePr>
        <p:xfrm>
          <a:off x="265814" y="1177547"/>
          <a:ext cx="11287536" cy="27479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6601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413675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3897630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765810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1917860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ID</a:t>
                      </a:r>
                      <a:endParaRPr lang="ko-KR" sz="1000" b="1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 구분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 세부 구분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설명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수용여부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b="1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비고</a:t>
                      </a: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FH_MS_01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회원가입 폼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회원가입시 유튜브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롤모델 채널 등록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FH_ML01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 폼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일반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카카오 로그인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FH_CO_01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공통부분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채널검색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유튜브에 등록된 채널 검색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FH_CO_01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공통부분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메인 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 버튼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FH_CO_02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공통부분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메인 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기능 실시간 가입자 수 노출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FH_CO_03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공통부분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메인 페이지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멤버십 결제페이지 이동 버튼 구현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505112771"/>
                  </a:ext>
                </a:extLst>
              </a:tr>
              <a:tr h="3527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FH_CO_04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공통부분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채팅 기능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채팅 기능 구현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수용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97107490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783061-9648-4475-AF2E-6BCD2FAF18D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B95C6A-6BFF-4199-A9EB-972094DD14B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A67178-E973-4F7C-93B9-5B1E2ACA8C40}"/>
              </a:ext>
            </a:extLst>
          </p:cNvPr>
          <p:cNvSpPr txBox="1"/>
          <p:nvPr/>
        </p:nvSpPr>
        <p:spPr>
          <a:xfrm flipH="1">
            <a:off x="265814" y="6062467"/>
            <a:ext cx="4792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Requirement\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Toyou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요구사항정의서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.doc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EADAB-7433-400B-A059-E7A0EE67E7F5}"/>
              </a:ext>
            </a:extLst>
          </p:cNvPr>
          <p:cNvSpPr txBox="1"/>
          <p:nvPr/>
        </p:nvSpPr>
        <p:spPr>
          <a:xfrm>
            <a:off x="1210138" y="400187"/>
            <a:ext cx="3071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226083170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F96E33-69A1-408B-8D7F-910E8E0C7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735265"/>
              </p:ext>
            </p:extLst>
          </p:nvPr>
        </p:nvGraphicFramePr>
        <p:xfrm>
          <a:off x="265814" y="1180174"/>
          <a:ext cx="11589488" cy="53813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44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04234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6375728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522582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</a:tblGrid>
              <a:tr h="23909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업무구분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요구사항명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02946"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개요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FH_ML01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FH_MS_01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관련액터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17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선행조건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로그인이 되어있지 않은 비회원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2010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이벤트 흐름 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메인페이지 상단 회원가입 버튼을 클릭한다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회원가입 페이지로 이동한다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필수입력 조건 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아이디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비밀번호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이메일</a:t>
                      </a: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Creat Account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클릭시 회원가입 완료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 페이지로 이동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17503"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</a:t>
                      </a: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게시글 등록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개요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게시판에 글 등록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FH_CB_02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FH_MP_04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관련액터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112771"/>
                  </a:ext>
                </a:extLst>
              </a:tr>
              <a:tr h="317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선행조건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해당 커뮤니티에 가입한 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074906"/>
                  </a:ext>
                </a:extLst>
              </a:tr>
              <a:tr h="1270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이벤트 흐름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: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가입자가 가입한 커뮤니티를 클릭한다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게시판에서 글쓰기를 클릭한다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글 작성 후 등록한다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9472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요건정의서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783061-9648-4475-AF2E-6BCD2FAF18D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B95C6A-6BFF-4199-A9EB-972094DD14B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34425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F96E33-69A1-408B-8D7F-910E8E0C7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950567"/>
              </p:ext>
            </p:extLst>
          </p:nvPr>
        </p:nvGraphicFramePr>
        <p:xfrm>
          <a:off x="265814" y="1180174"/>
          <a:ext cx="11589488" cy="53813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44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04234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6375728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522582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</a:tblGrid>
              <a:tr h="23909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업무구분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요구사항명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02946"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</a:t>
                      </a:r>
                    </a:p>
                  </a:txBody>
                  <a:tcPr marL="90566" marR="90566" marT="45283" marB="45283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게시글 수정</a:t>
                      </a:r>
                    </a:p>
                  </a:txBody>
                  <a:tcPr marL="90566" marR="90566" marT="45283" marB="45283" anchor="ctr"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개요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게시판에 등록한 글 수정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FH_CB_02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FH_MP_04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0566" marR="90566" marT="45283" marB="45283"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관련액터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17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선행조건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로그인이 되어있고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해당 게시물 작성한 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2010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이벤트 흐름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: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 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&gt;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내가 가입한 커뮤니티 목록 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&gt;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목록에서 내가 작성한 글을 클릭한다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Modify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버튼 </a:t>
                      </a:r>
                      <a:r>
                        <a:rPr lang="ko-KR" sz="10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클릭시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게시물 수정 페이지로 이동한다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게시물 수정 후 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Modify Board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를 클릭한다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수정 후 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Modify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클릭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해당 게시글 상세보기 페이지로 이동한다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17503"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</a:t>
                      </a:r>
                    </a:p>
                  </a:txBody>
                  <a:tcPr marL="62264" marR="62264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게시글 삭제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개요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게시판에 등록한 글을 삭제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FH_CB_02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FH_MP_04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관련액터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112771"/>
                  </a:ext>
                </a:extLst>
              </a:tr>
              <a:tr h="317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선행조건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로그인이 되어있고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해당 게시물 작성한 사용자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074906"/>
                  </a:ext>
                </a:extLst>
              </a:tr>
              <a:tr h="1270016">
                <a:tc vMerge="1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sz="1000" dirty="0"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sz="1000" dirty="0"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이벤트 흐름 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 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&gt;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내가 가입한 커뮤니티 목록 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&gt;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목록에서 내가 작성한 글을 클릭한다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Delete Board </a:t>
                      </a:r>
                      <a:r>
                        <a:rPr lang="ko-KR" sz="10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클릭시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게시물이 삭제된다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게시판 목록으로 이동한다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tc vMerge="1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sz="1000" dirty="0"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67029472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요건정의서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783061-9648-4475-AF2E-6BCD2FAF18D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B95C6A-6BFF-4199-A9EB-972094DD14B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91688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F96E33-69A1-408B-8D7F-910E8E0C7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493327"/>
              </p:ext>
            </p:extLst>
          </p:nvPr>
        </p:nvGraphicFramePr>
        <p:xfrm>
          <a:off x="265814" y="1180174"/>
          <a:ext cx="11589488" cy="54320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44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04234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6375728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522582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</a:tblGrid>
              <a:tr h="23909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업무구분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요구사항명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02946"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게시판</a:t>
                      </a: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생성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개요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생성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FH_CT_01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FH_MP_03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관련액터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17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선행조건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본인 채널이 등록되어 있는 로그인 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2010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이벤트 흐름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 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&gt;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관리에서 커뮤니티 생성 버튼을 클릭한다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등록 창으로 이동한다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이름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필수입력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중복체크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설명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해시태그를 입력한다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Create Community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를 클릭한다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 메인으로 이동한다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 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&gt;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관리에서 생성된 커뮤니티 확인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17503"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</a:t>
                      </a: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게시판</a:t>
                      </a: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가입신청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개요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가입 신청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FH_CT_01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FH_CT_03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FH_CT_04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관련액터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112771"/>
                  </a:ext>
                </a:extLst>
              </a:tr>
              <a:tr h="317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선행조건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본인 채널이 등록되어 있는 로그인 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074906"/>
                  </a:ext>
                </a:extLst>
              </a:tr>
              <a:tr h="1270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이벤트 흐름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상단 메뉴에서 커뮤니티를 </a:t>
                      </a:r>
                      <a:r>
                        <a:rPr lang="ko-KR" sz="10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클릭힌다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검색창에 커뮤니티 검색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혹은 커뮤니티 리스트에서 가입할 커뮤니티를 클릭한다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상세보기 페이지로 이동한다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좌측 상단에 커뮤니티 가입신청 버튼을 </a:t>
                      </a:r>
                      <a:r>
                        <a:rPr lang="ko-KR" sz="10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클릭힌다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개설자가 신청을 수락하면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상세보기 페이지 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&gt;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커뮤니티 가입 </a:t>
                      </a:r>
                      <a:r>
                        <a:rPr lang="ko-KR" sz="10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유튜버에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내 채널 프로필이 노출된다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9472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요건정의서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783061-9648-4475-AF2E-6BCD2FAF18D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B95C6A-6BFF-4199-A9EB-972094DD14B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04657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F96E33-69A1-408B-8D7F-910E8E0C7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956852"/>
              </p:ext>
            </p:extLst>
          </p:nvPr>
        </p:nvGraphicFramePr>
        <p:xfrm>
          <a:off x="265814" y="1180174"/>
          <a:ext cx="11589488" cy="53813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44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1904234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6375728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1522582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</a:tblGrid>
              <a:tr h="23909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업무구분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요구사항명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내용</a:t>
                      </a:r>
                    </a:p>
                  </a:txBody>
                  <a:tcPr marL="62264" marR="6226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요구사항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endParaRPr lang="ko-KR" sz="1000" dirty="0">
                        <a:solidFill>
                          <a:schemeClr val="bg1"/>
                        </a:solidFill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64" marR="62264" marT="0" marB="0" anchor="ctr"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02946"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</a:t>
                      </a: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회원정보수정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개요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회원정보 수정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FH_MP_05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FH_MP_06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관련액터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17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선행조건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로그인한 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2010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이벤트 흐름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로그인한 상태에서 우측 상단에 사용자 이름을 클릭한다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개인정보관리 탭을 클릭한다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회원정보 수정폼에서 기존의 비밀번호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혹은 변경할 </a:t>
                      </a:r>
                      <a:r>
                        <a:rPr lang="ko-KR" sz="10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비빌번호를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입력한다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이메일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내 채널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롤모델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채널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유튜브 카테고리를 변경한다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 (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하나만 변경해도 수정 가능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수정하기 버튼을 클릭한다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수정된 정보가 회원정보 수정폼에 반영되며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마이페이지 메인으로 이동한다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17503"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</a:t>
                      </a: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페이지</a:t>
                      </a: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멤버십 결제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개요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멤버십 결제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rowSpan="4"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FH_PM_01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FH_PM_02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관련액터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112771"/>
                  </a:ext>
                </a:extLst>
              </a:tr>
              <a:tr h="317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선행조건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로그인 상태인 사용자</a:t>
                      </a:r>
                      <a:r>
                        <a:rPr lang="en-US" sz="100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074906"/>
                  </a:ext>
                </a:extLst>
              </a:tr>
              <a:tr h="1270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이벤트 흐름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: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메인페이지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 하단의 멤버십에서 구독신청 버튼을 </a:t>
                      </a:r>
                      <a:r>
                        <a:rPr lang="ko-KR" sz="1000" dirty="0" err="1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클릭힌다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 페이지로 이동한다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 폼에 선택한 멤버십 등급과 금액이 노출된다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결제할 카드 정보를 입력한 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결제하기 버튼을 누른다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 latinLnBrk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+mj-lt"/>
                        <a:buAutoNum type="arabicPeriod"/>
                      </a:pP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 완료 페이지로 이동되며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결제내역 폼이 노출된다</a:t>
                      </a:r>
                      <a:r>
                        <a:rPr lang="en-US" sz="1000" dirty="0">
                          <a:effectLst/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dirty="0">
                        <a:effectLst/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9472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요건정의서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783061-9648-4475-AF2E-6BCD2FAF18D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B95C6A-6BFF-4199-A9EB-972094DD14B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C9BBCA-7B5F-4DCD-984F-BB5AF95AA56F}"/>
              </a:ext>
            </a:extLst>
          </p:cNvPr>
          <p:cNvSpPr txBox="1"/>
          <p:nvPr/>
        </p:nvSpPr>
        <p:spPr>
          <a:xfrm flipH="1">
            <a:off x="265814" y="6534756"/>
            <a:ext cx="4792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Requirement\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Toyou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요건정의서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 action="ppaction://hlinkfile"/>
              </a:rPr>
              <a:t>.doc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075011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709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Use Case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689D7D-4D6F-420B-94E8-D9A245378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301"/>
            <a:ext cx="12192000" cy="5509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9E9DDF-940E-4461-B6DA-B046AB6315E9}"/>
              </a:ext>
            </a:extLst>
          </p:cNvPr>
          <p:cNvSpPr txBox="1"/>
          <p:nvPr/>
        </p:nvSpPr>
        <p:spPr>
          <a:xfrm>
            <a:off x="7299960" y="5392420"/>
            <a:ext cx="7645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latin typeface="+mj-lt"/>
              </a:rPr>
              <a:t>결제 알림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0CA9B8-2BA4-4ADB-BE95-430F49EEA01D}"/>
              </a:ext>
            </a:extLst>
          </p:cNvPr>
          <p:cNvSpPr/>
          <p:nvPr/>
        </p:nvSpPr>
        <p:spPr>
          <a:xfrm>
            <a:off x="6705600" y="3198019"/>
            <a:ext cx="116681" cy="100012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4D8A844-DA1A-49F2-97A4-7F4357B0FCA1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0D364B5-F061-472F-B005-6CAAC44DE6A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2283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2E91F7-A9B6-448F-B1E0-D8A140EEE58C}"/>
              </a:ext>
            </a:extLst>
          </p:cNvPr>
          <p:cNvSpPr/>
          <p:nvPr/>
        </p:nvSpPr>
        <p:spPr>
          <a:xfrm>
            <a:off x="2231385" y="2506026"/>
            <a:ext cx="1545432" cy="797810"/>
          </a:xfrm>
          <a:prstGeom prst="rect">
            <a:avLst/>
          </a:prstGeom>
          <a:solidFill>
            <a:schemeClr val="tx1">
              <a:lumMod val="50000"/>
              <a:alpha val="21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lang="ko-KR" altLang="en-US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메인페이지</a:t>
            </a:r>
            <a:endParaRPr kumimoji="0" lang="ko-KR" altLang="en-US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477A41-33E0-480A-ABEB-DAC87CCEEE66}"/>
              </a:ext>
            </a:extLst>
          </p:cNvPr>
          <p:cNvCxnSpPr>
            <a:cxnSpLocks/>
            <a:stCxn id="7" idx="3"/>
            <a:endCxn id="145" idx="1"/>
          </p:cNvCxnSpPr>
          <p:nvPr/>
        </p:nvCxnSpPr>
        <p:spPr>
          <a:xfrm flipV="1">
            <a:off x="3776817" y="2541697"/>
            <a:ext cx="660794" cy="363234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AE33563-16D2-4C87-8894-91ECD7BE7BE8}"/>
              </a:ext>
            </a:extLst>
          </p:cNvPr>
          <p:cNvSpPr/>
          <p:nvPr/>
        </p:nvSpPr>
        <p:spPr>
          <a:xfrm>
            <a:off x="218802" y="4177998"/>
            <a:ext cx="1336524" cy="484166"/>
          </a:xfrm>
          <a:prstGeom prst="rect">
            <a:avLst/>
          </a:prstGeom>
          <a:solidFill>
            <a:srgbClr val="0070C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트렌드 분석 페이지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034C83BC-92F1-497C-ABED-27E76E56DC26}"/>
              </a:ext>
            </a:extLst>
          </p:cNvPr>
          <p:cNvCxnSpPr>
            <a:cxnSpLocks/>
            <a:stCxn id="7" idx="2"/>
            <a:endCxn id="103" idx="0"/>
          </p:cNvCxnSpPr>
          <p:nvPr/>
        </p:nvCxnSpPr>
        <p:spPr>
          <a:xfrm rot="5400000">
            <a:off x="1508502" y="2682399"/>
            <a:ext cx="874162" cy="2117037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102277F4-1976-451E-9CF4-09265A3F0174}"/>
              </a:ext>
            </a:extLst>
          </p:cNvPr>
          <p:cNvCxnSpPr>
            <a:cxnSpLocks/>
            <a:stCxn id="146" idx="3"/>
            <a:endCxn id="148" idx="1"/>
          </p:cNvCxnSpPr>
          <p:nvPr/>
        </p:nvCxnSpPr>
        <p:spPr>
          <a:xfrm>
            <a:off x="5774135" y="3274549"/>
            <a:ext cx="411860" cy="391316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327539B5-7423-412B-A1ED-B21EF38BDDE3}"/>
              </a:ext>
            </a:extLst>
          </p:cNvPr>
          <p:cNvCxnSpPr>
            <a:cxnSpLocks/>
            <a:stCxn id="146" idx="3"/>
            <a:endCxn id="149" idx="1"/>
          </p:cNvCxnSpPr>
          <p:nvPr/>
        </p:nvCxnSpPr>
        <p:spPr>
          <a:xfrm flipV="1">
            <a:off x="5774135" y="3032466"/>
            <a:ext cx="411860" cy="242083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7030A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54FE6ED-CB01-4AD1-A102-17431FE9050D}"/>
              </a:ext>
            </a:extLst>
          </p:cNvPr>
          <p:cNvSpPr/>
          <p:nvPr/>
        </p:nvSpPr>
        <p:spPr>
          <a:xfrm>
            <a:off x="1748357" y="4177998"/>
            <a:ext cx="1336524" cy="484166"/>
          </a:xfrm>
          <a:prstGeom prst="rect">
            <a:avLst/>
          </a:prstGeom>
          <a:solidFill>
            <a:srgbClr val="0070C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매거진 페이지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D2A87CF-864C-4D14-85D9-F88995B4C524}"/>
              </a:ext>
            </a:extLst>
          </p:cNvPr>
          <p:cNvSpPr/>
          <p:nvPr/>
        </p:nvSpPr>
        <p:spPr>
          <a:xfrm>
            <a:off x="3271915" y="4177998"/>
            <a:ext cx="1336524" cy="484166"/>
          </a:xfrm>
          <a:prstGeom prst="rect">
            <a:avLst/>
          </a:prstGeom>
          <a:solidFill>
            <a:srgbClr val="0070C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886DD83-3015-4AD2-9D1A-5E2292514B0F}"/>
              </a:ext>
            </a:extLst>
          </p:cNvPr>
          <p:cNvSpPr/>
          <p:nvPr/>
        </p:nvSpPr>
        <p:spPr>
          <a:xfrm>
            <a:off x="3271915" y="4881840"/>
            <a:ext cx="1336524" cy="484166"/>
          </a:xfrm>
          <a:prstGeom prst="rect">
            <a:avLst/>
          </a:prstGeom>
          <a:solidFill>
            <a:srgbClr val="0070C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개별 커뮤니티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94F90EC-158E-4A47-BCCE-39F89C0483B7}"/>
              </a:ext>
            </a:extLst>
          </p:cNvPr>
          <p:cNvSpPr/>
          <p:nvPr/>
        </p:nvSpPr>
        <p:spPr>
          <a:xfrm>
            <a:off x="4795473" y="4177998"/>
            <a:ext cx="1336524" cy="484166"/>
          </a:xfrm>
          <a:prstGeom prst="rect">
            <a:avLst/>
          </a:prstGeom>
          <a:solidFill>
            <a:srgbClr val="0070C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요금안내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DC8525B-EF16-4ADC-BD4A-CCD72E29DC6A}"/>
              </a:ext>
            </a:extLst>
          </p:cNvPr>
          <p:cNvSpPr/>
          <p:nvPr/>
        </p:nvSpPr>
        <p:spPr>
          <a:xfrm>
            <a:off x="3287127" y="5585682"/>
            <a:ext cx="1336524" cy="484166"/>
          </a:xfrm>
          <a:prstGeom prst="rect">
            <a:avLst/>
          </a:prstGeom>
          <a:solidFill>
            <a:srgbClr val="0070C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게시글 작성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C7C7B40-337D-4792-90A6-2D395F796265}"/>
              </a:ext>
            </a:extLst>
          </p:cNvPr>
          <p:cNvSpPr/>
          <p:nvPr/>
        </p:nvSpPr>
        <p:spPr>
          <a:xfrm>
            <a:off x="4795473" y="4881840"/>
            <a:ext cx="1336524" cy="484166"/>
          </a:xfrm>
          <a:prstGeom prst="rect">
            <a:avLst/>
          </a:prstGeom>
          <a:solidFill>
            <a:srgbClr val="0070C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결제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EFBC447-15D3-4730-B0AA-49DA28478267}"/>
              </a:ext>
            </a:extLst>
          </p:cNvPr>
          <p:cNvSpPr/>
          <p:nvPr/>
        </p:nvSpPr>
        <p:spPr>
          <a:xfrm>
            <a:off x="4795473" y="5585682"/>
            <a:ext cx="1336524" cy="484166"/>
          </a:xfrm>
          <a:prstGeom prst="rect">
            <a:avLst/>
          </a:prstGeom>
          <a:solidFill>
            <a:srgbClr val="0070C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결제 완료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925EF59-9FC8-4E12-84EC-40DE402FCCF9}"/>
              </a:ext>
            </a:extLst>
          </p:cNvPr>
          <p:cNvSpPr/>
          <p:nvPr/>
        </p:nvSpPr>
        <p:spPr>
          <a:xfrm>
            <a:off x="4795473" y="6238453"/>
            <a:ext cx="1336524" cy="484166"/>
          </a:xfrm>
          <a:prstGeom prst="rect">
            <a:avLst/>
          </a:prstGeom>
          <a:solidFill>
            <a:srgbClr val="0070C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마이페이지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9B5CF9D-4345-4E25-962A-81775BC2CDA2}"/>
              </a:ext>
            </a:extLst>
          </p:cNvPr>
          <p:cNvSpPr/>
          <p:nvPr/>
        </p:nvSpPr>
        <p:spPr>
          <a:xfrm>
            <a:off x="1563123" y="1310993"/>
            <a:ext cx="1336524" cy="484166"/>
          </a:xfrm>
          <a:prstGeom prst="rect">
            <a:avLst/>
          </a:prstGeom>
          <a:solidFill>
            <a:schemeClr val="accent3">
              <a:lumMod val="75000"/>
              <a:alpha val="21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채널검색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6812C5E-D850-48DB-8E6C-F2784BEC3EAA}"/>
              </a:ext>
            </a:extLst>
          </p:cNvPr>
          <p:cNvSpPr/>
          <p:nvPr/>
        </p:nvSpPr>
        <p:spPr>
          <a:xfrm>
            <a:off x="3307592" y="1329274"/>
            <a:ext cx="1336524" cy="484166"/>
          </a:xfrm>
          <a:prstGeom prst="rect">
            <a:avLst/>
          </a:prstGeom>
          <a:solidFill>
            <a:schemeClr val="accent3">
              <a:lumMod val="75000"/>
              <a:alpha val="21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실시간 채팅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605D4FCB-4D25-40F4-9578-05E9D61330E7}"/>
              </a:ext>
            </a:extLst>
          </p:cNvPr>
          <p:cNvSpPr/>
          <p:nvPr/>
        </p:nvSpPr>
        <p:spPr>
          <a:xfrm>
            <a:off x="4437611" y="2299614"/>
            <a:ext cx="1336524" cy="484166"/>
          </a:xfrm>
          <a:prstGeom prst="rect">
            <a:avLst/>
          </a:prstGeom>
          <a:solidFill>
            <a:srgbClr val="FF000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회원가입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0D7E4A3-E4E4-4880-B85F-6EA8161545FB}"/>
              </a:ext>
            </a:extLst>
          </p:cNvPr>
          <p:cNvSpPr/>
          <p:nvPr/>
        </p:nvSpPr>
        <p:spPr>
          <a:xfrm>
            <a:off x="4437611" y="3032466"/>
            <a:ext cx="1336524" cy="484166"/>
          </a:xfrm>
          <a:prstGeom prst="rect">
            <a:avLst/>
          </a:prstGeom>
          <a:solidFill>
            <a:srgbClr val="FF000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0558AF3-47AB-47F4-9F3A-D20CC03F7D43}"/>
              </a:ext>
            </a:extLst>
          </p:cNvPr>
          <p:cNvSpPr/>
          <p:nvPr/>
        </p:nvSpPr>
        <p:spPr>
          <a:xfrm>
            <a:off x="7648578" y="2478251"/>
            <a:ext cx="1336524" cy="484166"/>
          </a:xfrm>
          <a:prstGeom prst="rect">
            <a:avLst/>
          </a:prstGeom>
          <a:solidFill>
            <a:srgbClr val="7030A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마이페이지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0030EFF-72D7-40AB-B386-C51DCA73DD88}"/>
              </a:ext>
            </a:extLst>
          </p:cNvPr>
          <p:cNvSpPr/>
          <p:nvPr/>
        </p:nvSpPr>
        <p:spPr>
          <a:xfrm>
            <a:off x="6185995" y="3423782"/>
            <a:ext cx="1336524" cy="484166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관리자모드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B16A6B0-BC10-4550-B7FE-1B8217848FE7}"/>
              </a:ext>
            </a:extLst>
          </p:cNvPr>
          <p:cNvSpPr/>
          <p:nvPr/>
        </p:nvSpPr>
        <p:spPr>
          <a:xfrm>
            <a:off x="6185995" y="2790383"/>
            <a:ext cx="1336524" cy="484166"/>
          </a:xfrm>
          <a:prstGeom prst="rect">
            <a:avLst/>
          </a:prstGeom>
          <a:solidFill>
            <a:srgbClr val="7030A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사용자모드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176B12A-C80C-4CC5-94A9-11414C8DF2CD}"/>
              </a:ext>
            </a:extLst>
          </p:cNvPr>
          <p:cNvSpPr/>
          <p:nvPr/>
        </p:nvSpPr>
        <p:spPr>
          <a:xfrm>
            <a:off x="7648578" y="3902992"/>
            <a:ext cx="1336524" cy="484166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37C3838-77A5-466C-9E44-6AF8F0A3C14E}"/>
              </a:ext>
            </a:extLst>
          </p:cNvPr>
          <p:cNvSpPr/>
          <p:nvPr/>
        </p:nvSpPr>
        <p:spPr>
          <a:xfrm>
            <a:off x="9237938" y="1107340"/>
            <a:ext cx="1336524" cy="484166"/>
          </a:xfrm>
          <a:prstGeom prst="rect">
            <a:avLst/>
          </a:prstGeom>
          <a:solidFill>
            <a:srgbClr val="7030A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 관리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300C117-A5FA-4A23-B443-07959A135884}"/>
              </a:ext>
            </a:extLst>
          </p:cNvPr>
          <p:cNvSpPr/>
          <p:nvPr/>
        </p:nvSpPr>
        <p:spPr>
          <a:xfrm>
            <a:off x="9237938" y="1868956"/>
            <a:ext cx="1336524" cy="484166"/>
          </a:xfrm>
          <a:prstGeom prst="rect">
            <a:avLst/>
          </a:prstGeom>
          <a:solidFill>
            <a:srgbClr val="7030A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 관리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2EF7040-839E-40A7-9B3D-AB0635841124}"/>
              </a:ext>
            </a:extLst>
          </p:cNvPr>
          <p:cNvSpPr/>
          <p:nvPr/>
        </p:nvSpPr>
        <p:spPr>
          <a:xfrm>
            <a:off x="9237938" y="2523865"/>
            <a:ext cx="1336524" cy="484166"/>
          </a:xfrm>
          <a:prstGeom prst="rect">
            <a:avLst/>
          </a:prstGeom>
          <a:solidFill>
            <a:srgbClr val="7030A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개인정보 관리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0358170A-A7AE-4570-8400-42AD9DE3445E}"/>
              </a:ext>
            </a:extLst>
          </p:cNvPr>
          <p:cNvSpPr/>
          <p:nvPr/>
        </p:nvSpPr>
        <p:spPr>
          <a:xfrm>
            <a:off x="9237938" y="3214441"/>
            <a:ext cx="1336524" cy="484166"/>
          </a:xfrm>
          <a:prstGeom prst="rect">
            <a:avLst/>
          </a:prstGeom>
          <a:solidFill>
            <a:srgbClr val="7030A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결제 대시보드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2CCEA0C-7B01-42F0-9526-7ACF695EB03E}"/>
              </a:ext>
            </a:extLst>
          </p:cNvPr>
          <p:cNvSpPr/>
          <p:nvPr/>
        </p:nvSpPr>
        <p:spPr>
          <a:xfrm>
            <a:off x="10735280" y="1632236"/>
            <a:ext cx="1336524" cy="484166"/>
          </a:xfrm>
          <a:prstGeom prst="rect">
            <a:avLst/>
          </a:prstGeom>
          <a:solidFill>
            <a:srgbClr val="7030A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 생성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29BBFFF-6E55-4AF7-B0EA-80D9C1C4E1D7}"/>
              </a:ext>
            </a:extLst>
          </p:cNvPr>
          <p:cNvSpPr/>
          <p:nvPr/>
        </p:nvSpPr>
        <p:spPr>
          <a:xfrm>
            <a:off x="10735280" y="2299614"/>
            <a:ext cx="1336524" cy="484166"/>
          </a:xfrm>
          <a:prstGeom prst="rect">
            <a:avLst/>
          </a:prstGeom>
          <a:solidFill>
            <a:srgbClr val="7030A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개별 커뮤니티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FBF1F0C-A0FD-498A-BB9F-A801F8C168A2}"/>
              </a:ext>
            </a:extLst>
          </p:cNvPr>
          <p:cNvSpPr/>
          <p:nvPr/>
        </p:nvSpPr>
        <p:spPr>
          <a:xfrm>
            <a:off x="9237938" y="4397674"/>
            <a:ext cx="1336524" cy="484166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대시보드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D4A40F0-14A4-4357-AA5E-97AE8F1EE8E1}"/>
              </a:ext>
            </a:extLst>
          </p:cNvPr>
          <p:cNvSpPr/>
          <p:nvPr/>
        </p:nvSpPr>
        <p:spPr>
          <a:xfrm>
            <a:off x="9237938" y="5106641"/>
            <a:ext cx="1336524" cy="484166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사이트 관리 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77D9E1B-016F-4151-826F-3EDF0ADBA43B}"/>
              </a:ext>
            </a:extLst>
          </p:cNvPr>
          <p:cNvSpPr/>
          <p:nvPr/>
        </p:nvSpPr>
        <p:spPr>
          <a:xfrm>
            <a:off x="9237938" y="5815608"/>
            <a:ext cx="1336524" cy="484166"/>
          </a:xfrm>
          <a:prstGeom prst="rect">
            <a:avLst/>
          </a:prstGeom>
          <a:solidFill>
            <a:srgbClr val="00B050">
              <a:alpha val="21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 메모  페이지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8E2F8D52-397E-412C-B959-F88D6CDB4029}"/>
              </a:ext>
            </a:extLst>
          </p:cNvPr>
          <p:cNvCxnSpPr>
            <a:cxnSpLocks/>
            <a:stCxn id="7" idx="0"/>
            <a:endCxn id="143" idx="2"/>
          </p:cNvCxnSpPr>
          <p:nvPr/>
        </p:nvCxnSpPr>
        <p:spPr>
          <a:xfrm rot="16200000" flipV="1">
            <a:off x="2262310" y="1764235"/>
            <a:ext cx="710867" cy="772716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3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FCD128CB-6D0D-4008-86C6-282C0305F3AC}"/>
              </a:ext>
            </a:extLst>
          </p:cNvPr>
          <p:cNvCxnSpPr>
            <a:cxnSpLocks/>
            <a:stCxn id="7" idx="0"/>
            <a:endCxn id="144" idx="2"/>
          </p:cNvCxnSpPr>
          <p:nvPr/>
        </p:nvCxnSpPr>
        <p:spPr>
          <a:xfrm rot="5400000" flipH="1" flipV="1">
            <a:off x="3143684" y="1673857"/>
            <a:ext cx="692586" cy="971753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3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F1A4B73F-BE9A-4419-AD6E-134C00F6B362}"/>
              </a:ext>
            </a:extLst>
          </p:cNvPr>
          <p:cNvCxnSpPr>
            <a:cxnSpLocks/>
            <a:stCxn id="7" idx="3"/>
            <a:endCxn id="146" idx="1"/>
          </p:cNvCxnSpPr>
          <p:nvPr/>
        </p:nvCxnSpPr>
        <p:spPr>
          <a:xfrm>
            <a:off x="3776817" y="2904931"/>
            <a:ext cx="660794" cy="369618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6" name="연결선: 꺾임 185">
            <a:extLst>
              <a:ext uri="{FF2B5EF4-FFF2-40B4-BE49-F238E27FC236}">
                <a16:creationId xmlns:a16="http://schemas.microsoft.com/office/drawing/2014/main" id="{F82A87B4-AA3A-4A42-A3C9-3446B2F642D7}"/>
              </a:ext>
            </a:extLst>
          </p:cNvPr>
          <p:cNvCxnSpPr>
            <a:cxnSpLocks/>
            <a:stCxn id="7" idx="2"/>
            <a:endCxn id="135" idx="0"/>
          </p:cNvCxnSpPr>
          <p:nvPr/>
        </p:nvCxnSpPr>
        <p:spPr>
          <a:xfrm rot="5400000">
            <a:off x="2273279" y="3447176"/>
            <a:ext cx="874162" cy="587482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A3EBD613-50B0-4641-BEE6-4A42623B3288}"/>
              </a:ext>
            </a:extLst>
          </p:cNvPr>
          <p:cNvCxnSpPr>
            <a:cxnSpLocks/>
            <a:stCxn id="7" idx="2"/>
            <a:endCxn id="136" idx="0"/>
          </p:cNvCxnSpPr>
          <p:nvPr/>
        </p:nvCxnSpPr>
        <p:spPr>
          <a:xfrm rot="16200000" flipH="1">
            <a:off x="3035058" y="3272879"/>
            <a:ext cx="874162" cy="936076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3A13D0ED-3ACE-464E-A66F-71C9A2C21C6F}"/>
              </a:ext>
            </a:extLst>
          </p:cNvPr>
          <p:cNvCxnSpPr>
            <a:cxnSpLocks/>
            <a:stCxn id="7" idx="2"/>
            <a:endCxn id="138" idx="0"/>
          </p:cNvCxnSpPr>
          <p:nvPr/>
        </p:nvCxnSpPr>
        <p:spPr>
          <a:xfrm rot="16200000" flipH="1">
            <a:off x="3796837" y="2511100"/>
            <a:ext cx="874162" cy="2459634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079B28F9-CDF8-447B-9D6F-2344477D23DF}"/>
              </a:ext>
            </a:extLst>
          </p:cNvPr>
          <p:cNvCxnSpPr>
            <a:cxnSpLocks/>
            <a:stCxn id="136" idx="2"/>
            <a:endCxn id="137" idx="0"/>
          </p:cNvCxnSpPr>
          <p:nvPr/>
        </p:nvCxnSpPr>
        <p:spPr>
          <a:xfrm rot="5400000">
            <a:off x="3830339" y="4772002"/>
            <a:ext cx="219676" cy="1270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059EB163-1D4F-4776-B932-2BFC5AA4D4A0}"/>
              </a:ext>
            </a:extLst>
          </p:cNvPr>
          <p:cNvCxnSpPr>
            <a:cxnSpLocks/>
            <a:stCxn id="137" idx="2"/>
            <a:endCxn id="139" idx="0"/>
          </p:cNvCxnSpPr>
          <p:nvPr/>
        </p:nvCxnSpPr>
        <p:spPr>
          <a:xfrm rot="16200000" flipH="1">
            <a:off x="3837945" y="5468238"/>
            <a:ext cx="219676" cy="15212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6A9191BF-6362-41F9-9E90-F2A987419107}"/>
              </a:ext>
            </a:extLst>
          </p:cNvPr>
          <p:cNvCxnSpPr>
            <a:cxnSpLocks/>
            <a:stCxn id="138" idx="2"/>
            <a:endCxn id="140" idx="0"/>
          </p:cNvCxnSpPr>
          <p:nvPr/>
        </p:nvCxnSpPr>
        <p:spPr>
          <a:xfrm rot="5400000">
            <a:off x="5353897" y="4772002"/>
            <a:ext cx="219676" cy="1270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58EFC69A-AD74-41AC-B6DE-04C5844EEC78}"/>
              </a:ext>
            </a:extLst>
          </p:cNvPr>
          <p:cNvCxnSpPr>
            <a:cxnSpLocks/>
            <a:stCxn id="140" idx="2"/>
            <a:endCxn id="141" idx="0"/>
          </p:cNvCxnSpPr>
          <p:nvPr/>
        </p:nvCxnSpPr>
        <p:spPr>
          <a:xfrm rot="5400000">
            <a:off x="5353897" y="5475844"/>
            <a:ext cx="219676" cy="1270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00CD31B9-2A06-47FE-903C-40D5613E0EB1}"/>
              </a:ext>
            </a:extLst>
          </p:cNvPr>
          <p:cNvCxnSpPr>
            <a:cxnSpLocks/>
            <a:stCxn id="141" idx="2"/>
            <a:endCxn id="142" idx="0"/>
          </p:cNvCxnSpPr>
          <p:nvPr/>
        </p:nvCxnSpPr>
        <p:spPr>
          <a:xfrm rot="5400000">
            <a:off x="5379433" y="6154150"/>
            <a:ext cx="168605" cy="1270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4CA3A0E7-B6D8-4434-8658-C3EFF9228DCB}"/>
              </a:ext>
            </a:extLst>
          </p:cNvPr>
          <p:cNvCxnSpPr>
            <a:cxnSpLocks/>
            <a:stCxn id="149" idx="3"/>
            <a:endCxn id="147" idx="1"/>
          </p:cNvCxnSpPr>
          <p:nvPr/>
        </p:nvCxnSpPr>
        <p:spPr>
          <a:xfrm flipV="1">
            <a:off x="7522519" y="2720334"/>
            <a:ext cx="126059" cy="312132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7030A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924ACE47-4B85-47E6-A0B7-956FEB21FC45}"/>
              </a:ext>
            </a:extLst>
          </p:cNvPr>
          <p:cNvCxnSpPr>
            <a:cxnSpLocks/>
            <a:stCxn id="148" idx="3"/>
            <a:endCxn id="151" idx="1"/>
          </p:cNvCxnSpPr>
          <p:nvPr/>
        </p:nvCxnSpPr>
        <p:spPr>
          <a:xfrm>
            <a:off x="7522519" y="3665865"/>
            <a:ext cx="126059" cy="47921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DAFA22D1-3E61-46D7-8DC5-5834AF7B5C70}"/>
              </a:ext>
            </a:extLst>
          </p:cNvPr>
          <p:cNvCxnSpPr>
            <a:cxnSpLocks/>
            <a:stCxn id="147" idx="3"/>
            <a:endCxn id="152" idx="1"/>
          </p:cNvCxnSpPr>
          <p:nvPr/>
        </p:nvCxnSpPr>
        <p:spPr>
          <a:xfrm flipV="1">
            <a:off x="8985102" y="1349423"/>
            <a:ext cx="252836" cy="137091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7030A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9A4EEDD8-A792-47C9-ABFA-C14310303237}"/>
              </a:ext>
            </a:extLst>
          </p:cNvPr>
          <p:cNvCxnSpPr>
            <a:cxnSpLocks/>
            <a:stCxn id="147" idx="3"/>
            <a:endCxn id="153" idx="1"/>
          </p:cNvCxnSpPr>
          <p:nvPr/>
        </p:nvCxnSpPr>
        <p:spPr>
          <a:xfrm flipV="1">
            <a:off x="8985102" y="2111039"/>
            <a:ext cx="252836" cy="609295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7030A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8" name="연결선: 꺾임 227">
            <a:extLst>
              <a:ext uri="{FF2B5EF4-FFF2-40B4-BE49-F238E27FC236}">
                <a16:creationId xmlns:a16="http://schemas.microsoft.com/office/drawing/2014/main" id="{6B9C0658-9207-4FB1-8B39-52B452009691}"/>
              </a:ext>
            </a:extLst>
          </p:cNvPr>
          <p:cNvCxnSpPr>
            <a:cxnSpLocks/>
            <a:stCxn id="147" idx="3"/>
            <a:endCxn id="154" idx="1"/>
          </p:cNvCxnSpPr>
          <p:nvPr/>
        </p:nvCxnSpPr>
        <p:spPr>
          <a:xfrm>
            <a:off x="8985102" y="2720334"/>
            <a:ext cx="252836" cy="45614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7030A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CF6AEE1B-9CB1-45CF-8EDB-4CB8E0B8D919}"/>
              </a:ext>
            </a:extLst>
          </p:cNvPr>
          <p:cNvCxnSpPr>
            <a:cxnSpLocks/>
            <a:stCxn id="147" idx="3"/>
            <a:endCxn id="155" idx="1"/>
          </p:cNvCxnSpPr>
          <p:nvPr/>
        </p:nvCxnSpPr>
        <p:spPr>
          <a:xfrm>
            <a:off x="8985102" y="2720334"/>
            <a:ext cx="252836" cy="73619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7030A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CD78C1AF-178B-4130-9105-006365468D5E}"/>
              </a:ext>
            </a:extLst>
          </p:cNvPr>
          <p:cNvCxnSpPr>
            <a:cxnSpLocks/>
            <a:stCxn id="153" idx="3"/>
            <a:endCxn id="156" idx="1"/>
          </p:cNvCxnSpPr>
          <p:nvPr/>
        </p:nvCxnSpPr>
        <p:spPr>
          <a:xfrm flipV="1">
            <a:off x="10574462" y="1874319"/>
            <a:ext cx="160818" cy="23672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7030A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2D7B98D8-E8E8-40B5-A37B-531851AA7CD2}"/>
              </a:ext>
            </a:extLst>
          </p:cNvPr>
          <p:cNvCxnSpPr>
            <a:cxnSpLocks/>
            <a:stCxn id="153" idx="3"/>
            <a:endCxn id="157" idx="1"/>
          </p:cNvCxnSpPr>
          <p:nvPr/>
        </p:nvCxnSpPr>
        <p:spPr>
          <a:xfrm>
            <a:off x="10574462" y="2111039"/>
            <a:ext cx="160818" cy="430658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7030A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D37A8086-6980-4958-A82F-72FEA4326965}"/>
              </a:ext>
            </a:extLst>
          </p:cNvPr>
          <p:cNvCxnSpPr>
            <a:cxnSpLocks/>
            <a:stCxn id="151" idx="3"/>
            <a:endCxn id="158" idx="1"/>
          </p:cNvCxnSpPr>
          <p:nvPr/>
        </p:nvCxnSpPr>
        <p:spPr>
          <a:xfrm>
            <a:off x="8985102" y="4145075"/>
            <a:ext cx="252836" cy="494682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D31A2A7D-C725-456D-B4EA-18E6EB0BDE2A}"/>
              </a:ext>
            </a:extLst>
          </p:cNvPr>
          <p:cNvCxnSpPr>
            <a:cxnSpLocks/>
            <a:stCxn id="151" idx="3"/>
            <a:endCxn id="159" idx="1"/>
          </p:cNvCxnSpPr>
          <p:nvPr/>
        </p:nvCxnSpPr>
        <p:spPr>
          <a:xfrm>
            <a:off x="8985102" y="4145075"/>
            <a:ext cx="252836" cy="1203649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6" name="연결선: 꺾임 245">
            <a:extLst>
              <a:ext uri="{FF2B5EF4-FFF2-40B4-BE49-F238E27FC236}">
                <a16:creationId xmlns:a16="http://schemas.microsoft.com/office/drawing/2014/main" id="{D035D760-9E43-43E0-A9EA-B02B042FBF09}"/>
              </a:ext>
            </a:extLst>
          </p:cNvPr>
          <p:cNvCxnSpPr>
            <a:cxnSpLocks/>
            <a:stCxn id="151" idx="3"/>
            <a:endCxn id="160" idx="1"/>
          </p:cNvCxnSpPr>
          <p:nvPr/>
        </p:nvCxnSpPr>
        <p:spPr>
          <a:xfrm>
            <a:off x="8985102" y="4145075"/>
            <a:ext cx="252836" cy="1912616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E693B278-DBC4-46AD-81B2-F87DADC44A2B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D07E4B22-7929-44AF-9844-00E41C0A10E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1612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  <a:endParaRPr lang="ko-KR" altLang="en-US" sz="7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18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</a:t>
            </a:r>
            <a:r>
              <a:rPr lang="ko-KR" altLang="en-US" sz="3200" spc="-15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FCDDC6-C020-4236-9A74-A3D56FC7DD7D}"/>
              </a:ext>
            </a:extLst>
          </p:cNvPr>
          <p:cNvSpPr/>
          <p:nvPr/>
        </p:nvSpPr>
        <p:spPr>
          <a:xfrm>
            <a:off x="8651770" y="5735782"/>
            <a:ext cx="3420034" cy="1039091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메인 페이지 상단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홈페이지에 접속하는 이용자가 최초로 보게 되는 웹페이지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7757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여부 구분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기능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회원가입 기능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시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마이페이지로 이동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시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로그아웃 기능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6.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채널검색기능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7.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페이지 이동 카테고리 바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8.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간판 이미지 부착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8EA121-3609-42BF-AE1C-71398083AC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643"/>
          <a:stretch/>
        </p:blipFill>
        <p:spPr>
          <a:xfrm>
            <a:off x="499022" y="1811720"/>
            <a:ext cx="8278380" cy="4482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0AABE8-64E5-49B0-90AA-F833AF15C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" y="3870025"/>
            <a:ext cx="2070533" cy="28487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69AACE-E3BD-48F7-AA8D-CC9CEF0287D7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BF08EF-B33A-4E00-9E81-C85785D1721D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719755-97AF-41A5-A6CE-A219F45A4AD0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00260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메인 페이지 하단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홈페이지에 접속하는 이용자가 최초로 보게 되는 웹페이지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6"/>
            <a:ext cx="2816647" cy="5120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간략한 설명 위주의 뷰 페이지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멤버십 구독 페이지로 이동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8EA121-3609-42BF-AE1C-71398083AC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3" b="11349"/>
          <a:stretch/>
        </p:blipFill>
        <p:spPr>
          <a:xfrm>
            <a:off x="1760534" y="1801088"/>
            <a:ext cx="7029048" cy="48381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BE6317-7AA7-4001-B907-82BE79C908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" y="3870025"/>
            <a:ext cx="2070533" cy="28487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A7B743-C5D3-479B-85A6-CC5EC12E64A9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4D60C6-5E61-461B-B43A-30F7E2867E56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E75248-552B-409F-A649-248F1198A6E5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9680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로그인 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사용자의 계정을 확인하고 로그인 해주는 페이지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7938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일반 로그인 기능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카카오 로그인 기능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72AA52-DF53-4473-8F3E-02C4D092AC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7" b="17672"/>
          <a:stretch/>
        </p:blipFill>
        <p:spPr>
          <a:xfrm>
            <a:off x="490138" y="1801088"/>
            <a:ext cx="8299444" cy="4511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6FEA68-A65F-4D41-B561-E7F9631FF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358" y="3994585"/>
            <a:ext cx="3056198" cy="26894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890274-B763-4689-8AFC-9F9C672FE465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D51054-1071-4F3F-89E3-B74CF858F5F6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9472818-237D-4D95-A143-98D9E26958B3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49955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6"/>
            <a:ext cx="2816647" cy="51955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카카오 자동 로그인 이동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유효성 검사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아이디 중복확인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비밀번호 일치여부 확인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9FFED2-EFF7-4D34-9CC7-3C997EEFD2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6" b="45580"/>
          <a:stretch/>
        </p:blipFill>
        <p:spPr>
          <a:xfrm>
            <a:off x="490138" y="1801088"/>
            <a:ext cx="8299444" cy="489277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회원가입 페이지 상단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유효성 검사 등을 통해 사용자가 웹사이트에 가입할 수 있게 해주는 페이지 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3D9BE3-1F5A-401D-A2C8-96998A501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" y="3082104"/>
            <a:ext cx="2463214" cy="36927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7EA8B7-1D41-4ADD-9E8A-83FBAD78428F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C5EA22-F873-4C9C-BF8B-67AED75C0BF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D007CE-B7BD-418C-9A34-FC3A130B7D33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70525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7877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실시간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크롤링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채널검색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나의 채널 검색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롤모델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채널 검색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select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박스를 이용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 카테고리 선택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최종 유효성검사를 통과하면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회원가입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이미 계정이 있을 경우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페이지로 이동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9FFED2-EFF7-4D34-9CC7-3C997EEFD2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b="9922"/>
          <a:stretch/>
        </p:blipFill>
        <p:spPr>
          <a:xfrm>
            <a:off x="490138" y="1801088"/>
            <a:ext cx="8319223" cy="450535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회원가입 페이지 하단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유효성 검사 등을 통해 사용자가 웹사이트에 가입할 수 있게 해주는 페이지 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5F28D6-A898-49E5-886F-551B3E3ECE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" y="3082104"/>
            <a:ext cx="2463214" cy="36927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3384E-1091-4B5C-90C8-52C80F6E269A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3A80CB-73F5-4137-8B72-8CF39FB512D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C606C2D-7C83-4B39-96DE-DB466328BE5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8067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913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신규가입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유튜버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확인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2. 6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 카테고리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뷰티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asmr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운동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자동차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먹방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중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페이지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새로고침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시 마다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랜덤으로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종의 카테고리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카테고리 별 구독자가 많은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순으로 상위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유튜버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marR="0" indent="-34290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5C2A23-D265-4243-838A-B2E4E9A1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51980"/>
          <a:stretch/>
        </p:blipFill>
        <p:spPr>
          <a:xfrm>
            <a:off x="2979404" y="1801088"/>
            <a:ext cx="5810178" cy="48113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트렌드 분석페이지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다양한 소셜 미디어에서 크롤링하여 분석한 최신 트렌드를 확인할 수 있는 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9A757A-FAD7-43B1-B59C-4AE771DC0A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8" y="1939707"/>
            <a:ext cx="1719964" cy="44805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63CE02-908A-4454-851D-ABCFE66A0326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DB0CB0B-2019-4E2A-964D-3B426997BE16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7CB042E-40C3-4CA7-984E-2222FFB3F731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98821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913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틱톡에서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크롤링한 최신 인기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해시태그 상위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10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트위치에서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크롤링한 최신 인기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스트리머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상위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10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트위터에서 크롤링한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종합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최신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꾸준한 인기 검색어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각각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상위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10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5C2A23-D265-4243-838A-B2E4E9A1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2" b="22051"/>
          <a:stretch/>
        </p:blipFill>
        <p:spPr>
          <a:xfrm>
            <a:off x="2833635" y="1801088"/>
            <a:ext cx="5955947" cy="46602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A691B9-2F6C-475B-9003-3C46B729B187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트렌드 분석페이지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다양한 소셜 미디어에서 크롤링하여 분석한 최신 트렌드를 확인할 수 있는 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5FC64E-FE57-4729-8473-16A89190F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8" y="1939707"/>
            <a:ext cx="1719964" cy="44805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409F3E-4DA4-4F2F-BAFB-6E450B6578C5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AC5BF8-1527-4382-9116-B8310F1DB721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E268371-43B9-4359-9DA5-4682AE84A626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64265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114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여부 구분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 로그인 시 출력하지 않음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시 가입자의 채널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카테고리에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상응하는 맞춤 추천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5C2A23-D265-4243-838A-B2E4E9A17D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63"/>
          <a:stretch/>
        </p:blipFill>
        <p:spPr>
          <a:xfrm>
            <a:off x="2309747" y="1812140"/>
            <a:ext cx="6479835" cy="38211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47F3E8-8228-4FA6-BB4D-30C26D56AAA3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트렌드 분석페이지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다양한 소셜 미디어에서 크롤링하여 분석한 최신 트렌드를 확인할 수 있는 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6734C6-76A1-405C-A5FC-2E8094D3EE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8" y="1939707"/>
            <a:ext cx="1719964" cy="44805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2917A5-9526-4174-AF16-DDB6DEF5A64D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4470E9-585F-47D8-ADAB-ECC028C65F5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7E44D9-644C-4D83-8BBC-18BC796AAA72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7430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매거진 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카테고리 별 최신 동향을 확인할 수 있는 기삿거리 제공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7444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1. 11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개의 카테고리 선택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특정 카테고리 선택 시 해당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카테고리에 해당하는 최신 뉴스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조회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7C6354-AB54-437A-BE47-1FC9CBE955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2" b="13553"/>
          <a:stretch/>
        </p:blipFill>
        <p:spPr>
          <a:xfrm>
            <a:off x="490138" y="1804540"/>
            <a:ext cx="8299444" cy="4438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E48910-1262-4C8D-BF82-D2536B3330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578" y="3600538"/>
            <a:ext cx="2626353" cy="3002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5812B8-3BCE-4038-89D9-EE3F540EEF35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F09B4F-AF19-4BC0-92F8-75618C39AA14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357002C-3FD1-4E45-B884-AF0460ACB3B9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54173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6"/>
            <a:ext cx="2816647" cy="50661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배너에서 커뮤니티 검색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 이름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/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태그 별 검색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 검색 후 선택 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해당 커뮤니티로 이동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신규 생성 커뮤니티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9D099-1845-4B1E-A8B8-A0F0CBBCDA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6" b="50000"/>
          <a:stretch/>
        </p:blipFill>
        <p:spPr>
          <a:xfrm>
            <a:off x="490138" y="1801088"/>
            <a:ext cx="8299444" cy="47748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커뮤니티 페이지 상단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채널을 보유한 회원이 목적에 맞는 커뮤니티를 생성하여 유저들과 소통할 수 있는 페이지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8FCC59-4F03-4536-881A-9A3F8BA4A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928" y="4145192"/>
            <a:ext cx="1752147" cy="26296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4BA367-9CD9-4ADC-A73E-FE9DBCEC70F4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CF46081-C2D0-4339-BED7-FEA9478392F5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6471F01-FAC4-48EC-B1A9-6AE2531CFBFB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69206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1034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그룹 3">
            <a:extLst>
              <a:ext uri="{FF2B5EF4-FFF2-40B4-BE49-F238E27FC236}">
                <a16:creationId xmlns:a16="http://schemas.microsoft.com/office/drawing/2014/main" id="{3024A395-EF8F-4602-A500-ED687373A75C}"/>
              </a:ext>
            </a:extLst>
          </p:cNvPr>
          <p:cNvGrpSpPr/>
          <p:nvPr/>
        </p:nvGrpSpPr>
        <p:grpSpPr>
          <a:xfrm>
            <a:off x="1195072" y="1787699"/>
            <a:ext cx="6152133" cy="337576"/>
            <a:chOff x="0" y="0"/>
            <a:chExt cx="6152131" cy="337575"/>
          </a:xfrm>
        </p:grpSpPr>
        <p:sp>
          <p:nvSpPr>
            <p:cNvPr id="8" name="모서리가 둥근 직사각형 1">
              <a:extLst>
                <a:ext uri="{FF2B5EF4-FFF2-40B4-BE49-F238E27FC236}">
                  <a16:creationId xmlns:a16="http://schemas.microsoft.com/office/drawing/2014/main" id="{308954F1-F3B8-486D-8CC9-65D9FD04A11C}"/>
                </a:ext>
              </a:extLst>
            </p:cNvPr>
            <p:cNvSpPr/>
            <p:nvPr/>
          </p:nvSpPr>
          <p:spPr>
            <a:xfrm>
              <a:off x="0" y="0"/>
              <a:ext cx="6152132" cy="337576"/>
            </a:xfrm>
            <a:prstGeom prst="roundRect">
              <a:avLst>
                <a:gd name="adj" fmla="val 16667"/>
              </a:avLst>
            </a:prstGeom>
            <a:solidFill>
              <a:srgbClr val="DADADA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9" name="모서리가 둥근 직사각형 31">
              <a:extLst>
                <a:ext uri="{FF2B5EF4-FFF2-40B4-BE49-F238E27FC236}">
                  <a16:creationId xmlns:a16="http://schemas.microsoft.com/office/drawing/2014/main" id="{591724B7-D389-4BF5-A2C0-339BADD5D181}"/>
                </a:ext>
              </a:extLst>
            </p:cNvPr>
            <p:cNvSpPr/>
            <p:nvPr/>
          </p:nvSpPr>
          <p:spPr>
            <a:xfrm>
              <a:off x="-1" y="0"/>
              <a:ext cx="5043255" cy="337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0" name="그룹 4">
            <a:extLst>
              <a:ext uri="{FF2B5EF4-FFF2-40B4-BE49-F238E27FC236}">
                <a16:creationId xmlns:a16="http://schemas.microsoft.com/office/drawing/2014/main" id="{9F3FA522-985C-413A-B13A-A42D37B1BD8A}"/>
              </a:ext>
            </a:extLst>
          </p:cNvPr>
          <p:cNvGrpSpPr/>
          <p:nvPr/>
        </p:nvGrpSpPr>
        <p:grpSpPr>
          <a:xfrm>
            <a:off x="1195072" y="2355559"/>
            <a:ext cx="6152133" cy="337576"/>
            <a:chOff x="0" y="0"/>
            <a:chExt cx="6152131" cy="337575"/>
          </a:xfrm>
        </p:grpSpPr>
        <p:sp>
          <p:nvSpPr>
            <p:cNvPr id="11" name="모서리가 둥근 직사각형 16">
              <a:extLst>
                <a:ext uri="{FF2B5EF4-FFF2-40B4-BE49-F238E27FC236}">
                  <a16:creationId xmlns:a16="http://schemas.microsoft.com/office/drawing/2014/main" id="{3D60F57A-90CC-4B20-9E9D-1F8B9B05A926}"/>
                </a:ext>
              </a:extLst>
            </p:cNvPr>
            <p:cNvSpPr/>
            <p:nvPr/>
          </p:nvSpPr>
          <p:spPr>
            <a:xfrm>
              <a:off x="0" y="0"/>
              <a:ext cx="6152132" cy="337576"/>
            </a:xfrm>
            <a:prstGeom prst="roundRect">
              <a:avLst>
                <a:gd name="adj" fmla="val 16667"/>
              </a:avLst>
            </a:prstGeom>
            <a:solidFill>
              <a:srgbClr val="DADADA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2" name="모서리가 둥근 직사각형 32">
              <a:extLst>
                <a:ext uri="{FF2B5EF4-FFF2-40B4-BE49-F238E27FC236}">
                  <a16:creationId xmlns:a16="http://schemas.microsoft.com/office/drawing/2014/main" id="{A39935E2-918E-45CC-9DE8-B40F586594F4}"/>
                </a:ext>
              </a:extLst>
            </p:cNvPr>
            <p:cNvSpPr/>
            <p:nvPr/>
          </p:nvSpPr>
          <p:spPr>
            <a:xfrm>
              <a:off x="1" y="0"/>
              <a:ext cx="3218952" cy="337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3" name="그룹 5">
            <a:extLst>
              <a:ext uri="{FF2B5EF4-FFF2-40B4-BE49-F238E27FC236}">
                <a16:creationId xmlns:a16="http://schemas.microsoft.com/office/drawing/2014/main" id="{FFD3A524-E31D-496E-B356-ED8434B9190C}"/>
              </a:ext>
            </a:extLst>
          </p:cNvPr>
          <p:cNvGrpSpPr/>
          <p:nvPr/>
        </p:nvGrpSpPr>
        <p:grpSpPr>
          <a:xfrm>
            <a:off x="1180215" y="2923418"/>
            <a:ext cx="6152132" cy="342932"/>
            <a:chOff x="0" y="0"/>
            <a:chExt cx="6152131" cy="342931"/>
          </a:xfrm>
        </p:grpSpPr>
        <p:sp>
          <p:nvSpPr>
            <p:cNvPr id="14" name="모서리가 둥근 직사각형 17">
              <a:extLst>
                <a:ext uri="{FF2B5EF4-FFF2-40B4-BE49-F238E27FC236}">
                  <a16:creationId xmlns:a16="http://schemas.microsoft.com/office/drawing/2014/main" id="{C1A9E8D0-A6AF-457F-84B3-ECFC5C683F98}"/>
                </a:ext>
              </a:extLst>
            </p:cNvPr>
            <p:cNvSpPr/>
            <p:nvPr/>
          </p:nvSpPr>
          <p:spPr>
            <a:xfrm>
              <a:off x="0" y="5356"/>
              <a:ext cx="6152132" cy="337576"/>
            </a:xfrm>
            <a:prstGeom prst="roundRect">
              <a:avLst>
                <a:gd name="adj" fmla="val 16667"/>
              </a:avLst>
            </a:prstGeom>
            <a:solidFill>
              <a:srgbClr val="DADADA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5" name="모서리가 둥근 직사각형 33">
              <a:extLst>
                <a:ext uri="{FF2B5EF4-FFF2-40B4-BE49-F238E27FC236}">
                  <a16:creationId xmlns:a16="http://schemas.microsoft.com/office/drawing/2014/main" id="{CE69BD74-B4F7-4512-A4C1-C656B29FFD05}"/>
                </a:ext>
              </a:extLst>
            </p:cNvPr>
            <p:cNvSpPr/>
            <p:nvPr/>
          </p:nvSpPr>
          <p:spPr>
            <a:xfrm>
              <a:off x="14857" y="-1"/>
              <a:ext cx="1683436" cy="33757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8" name="그룹 6">
            <a:extLst>
              <a:ext uri="{FF2B5EF4-FFF2-40B4-BE49-F238E27FC236}">
                <a16:creationId xmlns:a16="http://schemas.microsoft.com/office/drawing/2014/main" id="{A713918D-DEAF-4820-8E6C-5B22A655E21C}"/>
              </a:ext>
            </a:extLst>
          </p:cNvPr>
          <p:cNvGrpSpPr/>
          <p:nvPr/>
        </p:nvGrpSpPr>
        <p:grpSpPr>
          <a:xfrm>
            <a:off x="1195072" y="3491278"/>
            <a:ext cx="6152133" cy="337576"/>
            <a:chOff x="0" y="0"/>
            <a:chExt cx="6152131" cy="337575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76FD6131-ECBC-4D97-BA06-5F2A578022EE}"/>
                </a:ext>
              </a:extLst>
            </p:cNvPr>
            <p:cNvSpPr/>
            <p:nvPr/>
          </p:nvSpPr>
          <p:spPr>
            <a:xfrm>
              <a:off x="0" y="0"/>
              <a:ext cx="6152132" cy="337576"/>
            </a:xfrm>
            <a:prstGeom prst="roundRect">
              <a:avLst>
                <a:gd name="adj" fmla="val 16667"/>
              </a:avLst>
            </a:prstGeom>
            <a:solidFill>
              <a:srgbClr val="DADADA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0" name="모서리가 둥근 직사각형 34">
              <a:extLst>
                <a:ext uri="{FF2B5EF4-FFF2-40B4-BE49-F238E27FC236}">
                  <a16:creationId xmlns:a16="http://schemas.microsoft.com/office/drawing/2014/main" id="{DE0805F4-FEDD-4272-A42B-300F7AD51067}"/>
                </a:ext>
              </a:extLst>
            </p:cNvPr>
            <p:cNvSpPr/>
            <p:nvPr/>
          </p:nvSpPr>
          <p:spPr>
            <a:xfrm>
              <a:off x="1" y="0"/>
              <a:ext cx="1527779" cy="337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2" name="그룹 7">
            <a:extLst>
              <a:ext uri="{FF2B5EF4-FFF2-40B4-BE49-F238E27FC236}">
                <a16:creationId xmlns:a16="http://schemas.microsoft.com/office/drawing/2014/main" id="{9CB0AC36-0E7B-4EDB-9DCB-7FB123E63351}"/>
              </a:ext>
            </a:extLst>
          </p:cNvPr>
          <p:cNvGrpSpPr/>
          <p:nvPr/>
        </p:nvGrpSpPr>
        <p:grpSpPr>
          <a:xfrm>
            <a:off x="1195072" y="4059137"/>
            <a:ext cx="6152133" cy="340255"/>
            <a:chOff x="0" y="0"/>
            <a:chExt cx="6152131" cy="340253"/>
          </a:xfrm>
        </p:grpSpPr>
        <p:sp>
          <p:nvSpPr>
            <p:cNvPr id="23" name="모서리가 둥근 직사각형 19">
              <a:extLst>
                <a:ext uri="{FF2B5EF4-FFF2-40B4-BE49-F238E27FC236}">
                  <a16:creationId xmlns:a16="http://schemas.microsoft.com/office/drawing/2014/main" id="{AC31C96F-97C9-41CB-8405-B06C3B20877F}"/>
                </a:ext>
              </a:extLst>
            </p:cNvPr>
            <p:cNvSpPr/>
            <p:nvPr/>
          </p:nvSpPr>
          <p:spPr>
            <a:xfrm>
              <a:off x="0" y="2678"/>
              <a:ext cx="6152132" cy="337576"/>
            </a:xfrm>
            <a:prstGeom prst="roundRect">
              <a:avLst>
                <a:gd name="adj" fmla="val 16667"/>
              </a:avLst>
            </a:prstGeom>
            <a:solidFill>
              <a:srgbClr val="DADADA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5" name="모서리가 둥근 직사각형 35">
              <a:extLst>
                <a:ext uri="{FF2B5EF4-FFF2-40B4-BE49-F238E27FC236}">
                  <a16:creationId xmlns:a16="http://schemas.microsoft.com/office/drawing/2014/main" id="{6EA1706C-04FF-4C35-BBC4-87AC6714C1D0}"/>
                </a:ext>
              </a:extLst>
            </p:cNvPr>
            <p:cNvSpPr/>
            <p:nvPr/>
          </p:nvSpPr>
          <p:spPr>
            <a:xfrm>
              <a:off x="1" y="-1"/>
              <a:ext cx="1276191" cy="33757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6" name="그룹 8">
            <a:extLst>
              <a:ext uri="{FF2B5EF4-FFF2-40B4-BE49-F238E27FC236}">
                <a16:creationId xmlns:a16="http://schemas.microsoft.com/office/drawing/2014/main" id="{773C4785-624E-4932-A819-199CC17ED241}"/>
              </a:ext>
            </a:extLst>
          </p:cNvPr>
          <p:cNvGrpSpPr/>
          <p:nvPr/>
        </p:nvGrpSpPr>
        <p:grpSpPr>
          <a:xfrm>
            <a:off x="1195072" y="4626997"/>
            <a:ext cx="6152133" cy="337577"/>
            <a:chOff x="0" y="0"/>
            <a:chExt cx="6152131" cy="337575"/>
          </a:xfrm>
        </p:grpSpPr>
        <p:sp>
          <p:nvSpPr>
            <p:cNvPr id="28" name="모서리가 둥근 직사각형 20">
              <a:extLst>
                <a:ext uri="{FF2B5EF4-FFF2-40B4-BE49-F238E27FC236}">
                  <a16:creationId xmlns:a16="http://schemas.microsoft.com/office/drawing/2014/main" id="{E4258D36-B31F-474C-9EEF-3C3EB5118FB3}"/>
                </a:ext>
              </a:extLst>
            </p:cNvPr>
            <p:cNvSpPr/>
            <p:nvPr/>
          </p:nvSpPr>
          <p:spPr>
            <a:xfrm>
              <a:off x="0" y="0"/>
              <a:ext cx="6152132" cy="337576"/>
            </a:xfrm>
            <a:prstGeom prst="roundRect">
              <a:avLst>
                <a:gd name="adj" fmla="val 16667"/>
              </a:avLst>
            </a:prstGeom>
            <a:solidFill>
              <a:srgbClr val="DADADA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모서리가 둥근 직사각형 36">
              <a:extLst>
                <a:ext uri="{FF2B5EF4-FFF2-40B4-BE49-F238E27FC236}">
                  <a16:creationId xmlns:a16="http://schemas.microsoft.com/office/drawing/2014/main" id="{61BFD696-F6B6-4DB8-9262-E04C778F1760}"/>
                </a:ext>
              </a:extLst>
            </p:cNvPr>
            <p:cNvSpPr/>
            <p:nvPr/>
          </p:nvSpPr>
          <p:spPr>
            <a:xfrm>
              <a:off x="1" y="0"/>
              <a:ext cx="1157622" cy="337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0" name="그룹 9">
            <a:extLst>
              <a:ext uri="{FF2B5EF4-FFF2-40B4-BE49-F238E27FC236}">
                <a16:creationId xmlns:a16="http://schemas.microsoft.com/office/drawing/2014/main" id="{80D5A510-B322-43CB-A321-FE63AF2EFC00}"/>
              </a:ext>
            </a:extLst>
          </p:cNvPr>
          <p:cNvGrpSpPr/>
          <p:nvPr/>
        </p:nvGrpSpPr>
        <p:grpSpPr>
          <a:xfrm>
            <a:off x="1195072" y="5194856"/>
            <a:ext cx="6152133" cy="337577"/>
            <a:chOff x="0" y="0"/>
            <a:chExt cx="6152131" cy="337575"/>
          </a:xfrm>
        </p:grpSpPr>
        <p:sp>
          <p:nvSpPr>
            <p:cNvPr id="31" name="모서리가 둥근 직사각형 21">
              <a:extLst>
                <a:ext uri="{FF2B5EF4-FFF2-40B4-BE49-F238E27FC236}">
                  <a16:creationId xmlns:a16="http://schemas.microsoft.com/office/drawing/2014/main" id="{FD3E0D0B-9879-4687-8BC8-7012183DE3F0}"/>
                </a:ext>
              </a:extLst>
            </p:cNvPr>
            <p:cNvSpPr/>
            <p:nvPr/>
          </p:nvSpPr>
          <p:spPr>
            <a:xfrm>
              <a:off x="0" y="0"/>
              <a:ext cx="6152132" cy="337576"/>
            </a:xfrm>
            <a:prstGeom prst="roundRect">
              <a:avLst>
                <a:gd name="adj" fmla="val 16667"/>
              </a:avLst>
            </a:prstGeom>
            <a:solidFill>
              <a:srgbClr val="DADADA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2" name="모서리가 둥근 직사각형 37">
              <a:extLst>
                <a:ext uri="{FF2B5EF4-FFF2-40B4-BE49-F238E27FC236}">
                  <a16:creationId xmlns:a16="http://schemas.microsoft.com/office/drawing/2014/main" id="{261341C5-E54B-4890-92D8-6EC4A0055AA2}"/>
                </a:ext>
              </a:extLst>
            </p:cNvPr>
            <p:cNvSpPr/>
            <p:nvPr/>
          </p:nvSpPr>
          <p:spPr>
            <a:xfrm>
              <a:off x="1" y="0"/>
              <a:ext cx="1010537" cy="33757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3" name="TextBox 39">
            <a:extLst>
              <a:ext uri="{FF2B5EF4-FFF2-40B4-BE49-F238E27FC236}">
                <a16:creationId xmlns:a16="http://schemas.microsoft.com/office/drawing/2014/main" id="{55432515-448A-4A72-8C84-51F729D64010}"/>
              </a:ext>
            </a:extLst>
          </p:cNvPr>
          <p:cNvSpPr txBox="1"/>
          <p:nvPr/>
        </p:nvSpPr>
        <p:spPr>
          <a:xfrm>
            <a:off x="7605062" y="2305429"/>
            <a:ext cx="912987" cy="41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30.8%</a:t>
            </a:r>
          </a:p>
        </p:txBody>
      </p:sp>
      <p:sp>
        <p:nvSpPr>
          <p:cNvPr id="34" name="TextBox 40">
            <a:extLst>
              <a:ext uri="{FF2B5EF4-FFF2-40B4-BE49-F238E27FC236}">
                <a16:creationId xmlns:a16="http://schemas.microsoft.com/office/drawing/2014/main" id="{F621F735-E3D9-4EB7-8C8D-BC373C4C19F9}"/>
              </a:ext>
            </a:extLst>
          </p:cNvPr>
          <p:cNvSpPr txBox="1"/>
          <p:nvPr/>
        </p:nvSpPr>
        <p:spPr>
          <a:xfrm>
            <a:off x="7605062" y="1738781"/>
            <a:ext cx="912987" cy="41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87.5%</a:t>
            </a:r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08EC513A-0BED-43CA-B360-D8AD4397AD53}"/>
              </a:ext>
            </a:extLst>
          </p:cNvPr>
          <p:cNvSpPr txBox="1"/>
          <p:nvPr/>
        </p:nvSpPr>
        <p:spPr>
          <a:xfrm>
            <a:off x="7605062" y="2872078"/>
            <a:ext cx="912987" cy="415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17.4%</a:t>
            </a:r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13329876-DFAE-421C-AC96-E5A1FE0A0519}"/>
              </a:ext>
            </a:extLst>
          </p:cNvPr>
          <p:cNvSpPr txBox="1"/>
          <p:nvPr/>
        </p:nvSpPr>
        <p:spPr>
          <a:xfrm>
            <a:off x="7605062" y="3438726"/>
            <a:ext cx="912987" cy="415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15.4%</a:t>
            </a:r>
          </a:p>
        </p:txBody>
      </p:sp>
      <p:sp>
        <p:nvSpPr>
          <p:cNvPr id="37" name="TextBox 43">
            <a:extLst>
              <a:ext uri="{FF2B5EF4-FFF2-40B4-BE49-F238E27FC236}">
                <a16:creationId xmlns:a16="http://schemas.microsoft.com/office/drawing/2014/main" id="{C42F9E7A-0432-48EB-891B-D11FAAA21325}"/>
              </a:ext>
            </a:extLst>
          </p:cNvPr>
          <p:cNvSpPr txBox="1"/>
          <p:nvPr/>
        </p:nvSpPr>
        <p:spPr>
          <a:xfrm>
            <a:off x="7605062" y="4005374"/>
            <a:ext cx="912987" cy="415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10.7%</a:t>
            </a:r>
          </a:p>
        </p:txBody>
      </p:sp>
      <p:sp>
        <p:nvSpPr>
          <p:cNvPr id="38" name="TextBox 44">
            <a:extLst>
              <a:ext uri="{FF2B5EF4-FFF2-40B4-BE49-F238E27FC236}">
                <a16:creationId xmlns:a16="http://schemas.microsoft.com/office/drawing/2014/main" id="{55F49ACB-5DE4-4F76-B9F1-E420FC9F1AB8}"/>
              </a:ext>
            </a:extLst>
          </p:cNvPr>
          <p:cNvSpPr txBox="1"/>
          <p:nvPr/>
        </p:nvSpPr>
        <p:spPr>
          <a:xfrm>
            <a:off x="8658367" y="1784495"/>
            <a:ext cx="1052326" cy="36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just">
              <a:defRPr sz="1700" b="1">
                <a:solidFill>
                  <a:srgbClr val="5D5B5B"/>
                </a:solidFill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dirty="0" err="1"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유튜브</a:t>
            </a:r>
            <a:endParaRPr dirty="0">
              <a:solidFill>
                <a:schemeClr val="bg1">
                  <a:lumMod val="1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45">
            <a:extLst>
              <a:ext uri="{FF2B5EF4-FFF2-40B4-BE49-F238E27FC236}">
                <a16:creationId xmlns:a16="http://schemas.microsoft.com/office/drawing/2014/main" id="{3D0F6A12-156D-4C24-97C2-698F5CDEAC5C}"/>
              </a:ext>
            </a:extLst>
          </p:cNvPr>
          <p:cNvSpPr txBox="1"/>
          <p:nvPr/>
        </p:nvSpPr>
        <p:spPr>
          <a:xfrm>
            <a:off x="8639756" y="2355352"/>
            <a:ext cx="1476701" cy="36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just">
              <a:defRPr sz="1700" b="1">
                <a:solidFill>
                  <a:srgbClr val="5D5B5B"/>
                </a:solidFill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dirty="0" err="1"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아프리카TV</a:t>
            </a:r>
            <a:endParaRPr dirty="0">
              <a:solidFill>
                <a:schemeClr val="bg1">
                  <a:lumMod val="1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71A7E338-5176-40C5-A8D8-6C9BAB278755}"/>
              </a:ext>
            </a:extLst>
          </p:cNvPr>
          <p:cNvSpPr txBox="1"/>
          <p:nvPr/>
        </p:nvSpPr>
        <p:spPr>
          <a:xfrm>
            <a:off x="8658367" y="2926215"/>
            <a:ext cx="1286480" cy="368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just">
              <a:defRPr sz="1700" b="1">
                <a:solidFill>
                  <a:srgbClr val="5D5B5B"/>
                </a:solidFill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트위치</a:t>
            </a:r>
          </a:p>
        </p:txBody>
      </p:sp>
      <p:sp>
        <p:nvSpPr>
          <p:cNvPr id="41" name="TextBox 47">
            <a:extLst>
              <a:ext uri="{FF2B5EF4-FFF2-40B4-BE49-F238E27FC236}">
                <a16:creationId xmlns:a16="http://schemas.microsoft.com/office/drawing/2014/main" id="{48B50999-E893-4EF5-AAF5-5FE072264E30}"/>
              </a:ext>
            </a:extLst>
          </p:cNvPr>
          <p:cNvSpPr txBox="1"/>
          <p:nvPr/>
        </p:nvSpPr>
        <p:spPr>
          <a:xfrm>
            <a:off x="8658367" y="3497075"/>
            <a:ext cx="1286480" cy="368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just">
              <a:defRPr sz="1700" b="1">
                <a:solidFill>
                  <a:srgbClr val="5D5B5B"/>
                </a:solidFill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페이스북</a:t>
            </a:r>
          </a:p>
        </p:txBody>
      </p:sp>
      <p:sp>
        <p:nvSpPr>
          <p:cNvPr id="42" name="TextBox 48">
            <a:extLst>
              <a:ext uri="{FF2B5EF4-FFF2-40B4-BE49-F238E27FC236}">
                <a16:creationId xmlns:a16="http://schemas.microsoft.com/office/drawing/2014/main" id="{406DDE02-B8A6-4E55-872E-417775BB5CB9}"/>
              </a:ext>
            </a:extLst>
          </p:cNvPr>
          <p:cNvSpPr txBox="1"/>
          <p:nvPr/>
        </p:nvSpPr>
        <p:spPr>
          <a:xfrm>
            <a:off x="8658367" y="4067934"/>
            <a:ext cx="1286480" cy="36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just">
              <a:defRPr sz="1700" b="1">
                <a:solidFill>
                  <a:srgbClr val="5D5B5B"/>
                </a:solidFill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dirty="0" err="1"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네이버TV</a:t>
            </a:r>
            <a:endParaRPr dirty="0">
              <a:solidFill>
                <a:schemeClr val="bg1">
                  <a:lumMod val="1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9">
            <a:extLst>
              <a:ext uri="{FF2B5EF4-FFF2-40B4-BE49-F238E27FC236}">
                <a16:creationId xmlns:a16="http://schemas.microsoft.com/office/drawing/2014/main" id="{36221182-8D69-4F16-8840-C3F1E78B1545}"/>
              </a:ext>
            </a:extLst>
          </p:cNvPr>
          <p:cNvSpPr txBox="1"/>
          <p:nvPr/>
        </p:nvSpPr>
        <p:spPr>
          <a:xfrm>
            <a:off x="7605062" y="4572021"/>
            <a:ext cx="756534" cy="415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9.2%</a:t>
            </a:r>
          </a:p>
        </p:txBody>
      </p:sp>
      <p:sp>
        <p:nvSpPr>
          <p:cNvPr id="44" name="TextBox 50">
            <a:extLst>
              <a:ext uri="{FF2B5EF4-FFF2-40B4-BE49-F238E27FC236}">
                <a16:creationId xmlns:a16="http://schemas.microsoft.com/office/drawing/2014/main" id="{EE0E2B33-8AF0-4382-86A1-ED34E3A70156}"/>
              </a:ext>
            </a:extLst>
          </p:cNvPr>
          <p:cNvSpPr txBox="1"/>
          <p:nvPr/>
        </p:nvSpPr>
        <p:spPr>
          <a:xfrm>
            <a:off x="8658367" y="4638795"/>
            <a:ext cx="1286480" cy="368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just">
              <a:defRPr sz="1700" b="1">
                <a:solidFill>
                  <a:srgbClr val="5D5B5B"/>
                </a:solidFill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 dirty="0" err="1"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인스타그램</a:t>
            </a:r>
            <a:endParaRPr dirty="0">
              <a:solidFill>
                <a:schemeClr val="bg1">
                  <a:lumMod val="1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51">
            <a:extLst>
              <a:ext uri="{FF2B5EF4-FFF2-40B4-BE49-F238E27FC236}">
                <a16:creationId xmlns:a16="http://schemas.microsoft.com/office/drawing/2014/main" id="{1C7779F1-3887-4F39-ADF8-D0B4274CB02C}"/>
              </a:ext>
            </a:extLst>
          </p:cNvPr>
          <p:cNvSpPr txBox="1"/>
          <p:nvPr/>
        </p:nvSpPr>
        <p:spPr>
          <a:xfrm>
            <a:off x="7605062" y="5138669"/>
            <a:ext cx="756534" cy="415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8.0%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813E442C-9FCD-4A64-976F-1739061CF386}"/>
              </a:ext>
            </a:extLst>
          </p:cNvPr>
          <p:cNvSpPr txBox="1"/>
          <p:nvPr/>
        </p:nvSpPr>
        <p:spPr>
          <a:xfrm>
            <a:off x="8658367" y="5209657"/>
            <a:ext cx="1286480" cy="36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just">
              <a:defRPr sz="1700" b="1">
                <a:solidFill>
                  <a:srgbClr val="5D5B5B"/>
                </a:solidFill>
                <a:latin typeface="나눔바른고딕OTF"/>
                <a:ea typeface="나눔바른고딕OTF"/>
                <a:cs typeface="나눔바른고딕OTF"/>
                <a:sym typeface="나눔바른고딕OTF"/>
              </a:defRPr>
            </a:lvl1pPr>
          </a:lstStyle>
          <a:p>
            <a:r>
              <a:rPr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카카오TV</a:t>
            </a:r>
          </a:p>
        </p:txBody>
      </p:sp>
      <p:sp>
        <p:nvSpPr>
          <p:cNvPr id="47" name="다이아몬드 53">
            <a:extLst>
              <a:ext uri="{FF2B5EF4-FFF2-40B4-BE49-F238E27FC236}">
                <a16:creationId xmlns:a16="http://schemas.microsoft.com/office/drawing/2014/main" id="{E27BFF49-C8AB-4C4B-B213-BA951743F236}"/>
              </a:ext>
            </a:extLst>
          </p:cNvPr>
          <p:cNvSpPr/>
          <p:nvPr/>
        </p:nvSpPr>
        <p:spPr>
          <a:xfrm>
            <a:off x="6003357" y="1793055"/>
            <a:ext cx="409062" cy="332220"/>
          </a:xfrm>
          <a:prstGeom prst="diamond">
            <a:avLst/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다이아몬드 54">
            <a:extLst>
              <a:ext uri="{FF2B5EF4-FFF2-40B4-BE49-F238E27FC236}">
                <a16:creationId xmlns:a16="http://schemas.microsoft.com/office/drawing/2014/main" id="{B645A0C0-9D3A-484B-9A3A-8447A2C97C9E}"/>
              </a:ext>
            </a:extLst>
          </p:cNvPr>
          <p:cNvSpPr/>
          <p:nvPr/>
        </p:nvSpPr>
        <p:spPr>
          <a:xfrm>
            <a:off x="4182436" y="2368949"/>
            <a:ext cx="409062" cy="332220"/>
          </a:xfrm>
          <a:prstGeom prst="diamond">
            <a:avLst/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다이아몬드 55">
            <a:extLst>
              <a:ext uri="{FF2B5EF4-FFF2-40B4-BE49-F238E27FC236}">
                <a16:creationId xmlns:a16="http://schemas.microsoft.com/office/drawing/2014/main" id="{0BB45B4E-1F53-44DC-B4F3-4FDDEC6BC9BA}"/>
              </a:ext>
            </a:extLst>
          </p:cNvPr>
          <p:cNvSpPr/>
          <p:nvPr/>
        </p:nvSpPr>
        <p:spPr>
          <a:xfrm>
            <a:off x="2645768" y="2935929"/>
            <a:ext cx="409062" cy="332220"/>
          </a:xfrm>
          <a:prstGeom prst="diamond">
            <a:avLst/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다이아몬드 56">
            <a:extLst>
              <a:ext uri="{FF2B5EF4-FFF2-40B4-BE49-F238E27FC236}">
                <a16:creationId xmlns:a16="http://schemas.microsoft.com/office/drawing/2014/main" id="{82A95894-7FE1-48F4-9666-4F07A2F2622C}"/>
              </a:ext>
            </a:extLst>
          </p:cNvPr>
          <p:cNvSpPr/>
          <p:nvPr/>
        </p:nvSpPr>
        <p:spPr>
          <a:xfrm>
            <a:off x="2452372" y="3480406"/>
            <a:ext cx="409062" cy="332220"/>
          </a:xfrm>
          <a:prstGeom prst="diamond">
            <a:avLst/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다이아몬드 57">
            <a:extLst>
              <a:ext uri="{FF2B5EF4-FFF2-40B4-BE49-F238E27FC236}">
                <a16:creationId xmlns:a16="http://schemas.microsoft.com/office/drawing/2014/main" id="{64C3C9EE-13C6-4739-B7FA-AF0BDC1BFB5A}"/>
              </a:ext>
            </a:extLst>
          </p:cNvPr>
          <p:cNvSpPr/>
          <p:nvPr/>
        </p:nvSpPr>
        <p:spPr>
          <a:xfrm>
            <a:off x="2247154" y="4070990"/>
            <a:ext cx="409062" cy="332220"/>
          </a:xfrm>
          <a:prstGeom prst="diamond">
            <a:avLst/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2" name="다이아몬드 58">
            <a:extLst>
              <a:ext uri="{FF2B5EF4-FFF2-40B4-BE49-F238E27FC236}">
                <a16:creationId xmlns:a16="http://schemas.microsoft.com/office/drawing/2014/main" id="{8AB2FB35-E2A7-4408-8902-CCC94FBF781B}"/>
              </a:ext>
            </a:extLst>
          </p:cNvPr>
          <p:cNvSpPr/>
          <p:nvPr/>
        </p:nvSpPr>
        <p:spPr>
          <a:xfrm>
            <a:off x="2086665" y="4630045"/>
            <a:ext cx="409062" cy="332220"/>
          </a:xfrm>
          <a:prstGeom prst="diamond">
            <a:avLst/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다이아몬드 59">
            <a:extLst>
              <a:ext uri="{FF2B5EF4-FFF2-40B4-BE49-F238E27FC236}">
                <a16:creationId xmlns:a16="http://schemas.microsoft.com/office/drawing/2014/main" id="{63852727-6110-4451-8B2B-ACFB8EA6E187}"/>
              </a:ext>
            </a:extLst>
          </p:cNvPr>
          <p:cNvSpPr/>
          <p:nvPr/>
        </p:nvSpPr>
        <p:spPr>
          <a:xfrm>
            <a:off x="1974140" y="5201353"/>
            <a:ext cx="409062" cy="332220"/>
          </a:xfrm>
          <a:prstGeom prst="diamond">
            <a:avLst/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출처: NPR2018인터넷 이용자 조사">
            <a:extLst>
              <a:ext uri="{FF2B5EF4-FFF2-40B4-BE49-F238E27FC236}">
                <a16:creationId xmlns:a16="http://schemas.microsoft.com/office/drawing/2014/main" id="{DB2BDC42-8E12-4BD1-8C40-4523F8651529}"/>
              </a:ext>
            </a:extLst>
          </p:cNvPr>
          <p:cNvSpPr txBox="1"/>
          <p:nvPr/>
        </p:nvSpPr>
        <p:spPr>
          <a:xfrm>
            <a:off x="1197677" y="5629992"/>
            <a:ext cx="1968955" cy="21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800">
                <a:solidFill>
                  <a:schemeClr val="accent6"/>
                </a:solidFill>
              </a:defRPr>
            </a:lvl1pPr>
          </a:lstStyle>
          <a:p>
            <a:r>
              <a:rPr sz="1000" dirty="0" err="1"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출처</a:t>
            </a:r>
            <a:r>
              <a:rPr sz="1000" dirty="0"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NPR2018인터넷 </a:t>
            </a:r>
            <a:r>
              <a:rPr sz="1000" dirty="0" err="1"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이용자</a:t>
            </a:r>
            <a:r>
              <a:rPr sz="1000" dirty="0"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sz="1000" dirty="0" err="1">
                <a:solidFill>
                  <a:schemeClr val="bg1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조사</a:t>
            </a:r>
            <a:endParaRPr sz="1000" dirty="0">
              <a:solidFill>
                <a:schemeClr val="bg1">
                  <a:lumMod val="1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06E16AA4-E111-43CC-B536-453F5AC5426F}"/>
              </a:ext>
            </a:extLst>
          </p:cNvPr>
          <p:cNvSpPr txBox="1"/>
          <p:nvPr/>
        </p:nvSpPr>
        <p:spPr>
          <a:xfrm>
            <a:off x="1176347" y="1169523"/>
            <a:ext cx="209287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ko-KR" altLang="en-US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시청자 선호 플랫폼</a:t>
            </a:r>
            <a:endParaRPr sz="20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6A9B07EF-E558-497C-B155-0F4464315F0B}"/>
              </a:ext>
            </a:extLst>
          </p:cNvPr>
          <p:cNvSpPr txBox="1"/>
          <p:nvPr/>
        </p:nvSpPr>
        <p:spPr>
          <a:xfrm>
            <a:off x="4330945" y="6000101"/>
            <a:ext cx="3344824" cy="584775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미디어 시장의 성장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1419E86-AB6A-44B5-9153-F59B8DE2DF7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4EB006F-DD3F-44EB-A098-8CD013169F7B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28451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6"/>
            <a:ext cx="2816647" cy="50661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가입자가 많은 순으로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상위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 커뮤니티 출력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게시글이 많은 순으로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상위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 커뮤니티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 클릭 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해당 커뮤니티로 이동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9D099-1845-4B1E-A8B8-A0F0CBBCDA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5" b="11101"/>
          <a:stretch/>
        </p:blipFill>
        <p:spPr>
          <a:xfrm>
            <a:off x="490138" y="1801088"/>
            <a:ext cx="8299444" cy="47748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커뮤니티 페이지 하단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채널을 보유한 회원이 목적에 맞는 커뮤니티를 생성하여 유저들과 소통할 수 있는 페이지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3859F4-B724-4F70-9E55-D6EC175F3D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928" y="4145192"/>
            <a:ext cx="1752147" cy="26296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66ECC2-BEC4-48C5-9396-0691534C5972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082651-7B88-40E8-A2C1-830B86B6675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E043E4E-86FB-4BA1-8D81-3FA231F271FB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1786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38089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1. 4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개로 나뉜 멤버십 등급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해당 멤버십 클릭 시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해당 멤버십에 관한 결제 진행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7B704-631E-4CC7-A33C-A8D4E64F7F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44" b="15164"/>
          <a:stretch/>
        </p:blipFill>
        <p:spPr>
          <a:xfrm>
            <a:off x="490138" y="1801088"/>
            <a:ext cx="8299444" cy="3526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요금안내 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4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개로 구분되어 있는 멤버십 중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원하는 멤버십을 정하여 구독신청 할 수 있는 페이지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85CA0C-3B30-49C7-ACA5-0CEC0C972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936" y="3685005"/>
            <a:ext cx="3089868" cy="30898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A2EC76-E759-4ED1-A6A7-193166DEF078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8F5D63C-D041-4EC3-8F93-68E5322D7569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9CD1EC1-48A6-43CB-A530-FC61FAED5F12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7306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결제 페이지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선택한 멤버십에 대하여 결제 진행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1892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사용자는 본인의 정보 확인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결제를 진행하려는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멤버십 등급에 대한 정보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결제를 진행할 카드종류 선택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카드 정보 입력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결제하기 버튼을 누르면 멤버십 이용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95796-2CC4-49A9-875F-11FA0D302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7" t="11987" r="4248" b="8716"/>
          <a:stretch/>
        </p:blipFill>
        <p:spPr>
          <a:xfrm>
            <a:off x="490139" y="1799284"/>
            <a:ext cx="8299443" cy="31126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C1BA66-073E-4480-A625-729E4C0B4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6" y="4355563"/>
            <a:ext cx="2452182" cy="244945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9E052B-4184-4DCF-B3B9-1F3D8B84717A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63027AD-DD60-4441-90DD-386D2EEF3F32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CF5EF64-1A42-4259-962A-BE5C8EAEC9A9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4297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마이페이지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채널관리 상단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 개인 채널의 정보를 수집하여 분석해주는 페이지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50947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배너에 사용자의 유튜브 채널에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사용된 배너 이미지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유튜버의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채널이름과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대표 이미지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구독자수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 설명 등을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사용자는 마이페이지에서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채널관리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커뮤니티관리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    </a:t>
            </a: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개인정보관리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결제 대시보드를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확인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18DD8-A397-427D-AE34-95BB463DE3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" b="68594"/>
          <a:stretch/>
        </p:blipFill>
        <p:spPr>
          <a:xfrm>
            <a:off x="1965968" y="1801089"/>
            <a:ext cx="6823614" cy="39566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7046BB-8504-4AE0-B586-B83BE6A49C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8" y="2454643"/>
            <a:ext cx="1813952" cy="43202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9E18AA-3F9D-46CB-AA9B-1F72EC0C62AA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3E75CF-88E7-499B-8F25-B23B59F7CC82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20708C-CD56-4950-A658-81B789A64054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89980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마이페이지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채널관리 상단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 개인 채널의 정보를 수집하여 분석해주는 페이지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5111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사용자의 유튜브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최신 동영상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3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개를 크롤링하여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해당 영상의 제목과 영상의  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업로드 날짜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조회수를 출력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영상의 댓글을 크롤링하여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댓글의 긍정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부정을 판단하여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수치로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사용자의 영상에 대한 반응을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확인하여 향후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유튜버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영상의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기획 방향에 지표 제공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18DD8-A397-427D-AE34-95BB463DE3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2" b="39404"/>
          <a:stretch/>
        </p:blipFill>
        <p:spPr>
          <a:xfrm>
            <a:off x="2304812" y="1801088"/>
            <a:ext cx="6484770" cy="4973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A48219-3A78-4BAA-B534-3A300256F5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8" y="2454643"/>
            <a:ext cx="1813952" cy="43202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808CEA-97E3-4343-A8B9-E33425A1BE23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15F9028-DF18-4D71-B7DE-0B7D0386AD2F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383723-50B4-4395-A403-10362C233A86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956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마이페이지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채널관리 하단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 개인 채널의 정보를 수집하여 분석해주는 페이지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5066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사용자의 유튜브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인기 동영상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3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개를 크롤링하여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해당 영상의 제목과 영상의  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업로드 날짜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조회수를 출력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영상의 댓글을 크롤링하여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댓글의 긍정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부정을 판단하여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수치로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사용자의 영상에 대한 반응을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확인하여 향후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유튜버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영상의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기획 방향에 지표 제공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18DD8-A397-427D-AE34-95BB463DE3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" t="63226" r="968" b="7484"/>
          <a:stretch/>
        </p:blipFill>
        <p:spPr>
          <a:xfrm>
            <a:off x="2120494" y="1801089"/>
            <a:ext cx="6669088" cy="47837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F6D55E-AEF0-43DC-B1E7-50B3DF372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8" y="2454643"/>
            <a:ext cx="1813952" cy="43202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CC9F46-79AC-48DB-9AEE-B1391FA121F1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8C64F70-F166-4B17-937A-76F19289F86F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F468FE-BAB3-4447-B6B6-3AEB04B786C8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63085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마이페이지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 관리 상단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생성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가입한 커뮤니티를 확인할 수 있는 페이지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587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생성한 커뮤니티 조회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커뮤니티에 대한 정보 확인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커뮤니티를 클릭하면 해당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커뮤니티로 이동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CEBB20-749D-4966-A475-330E74232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t="37173" r="9314" b="34460"/>
          <a:stretch/>
        </p:blipFill>
        <p:spPr>
          <a:xfrm>
            <a:off x="2562330" y="1801088"/>
            <a:ext cx="6227252" cy="36809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E2D5D7-CB82-4EA4-A595-3F58DE3A4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" y="2502040"/>
            <a:ext cx="2292038" cy="42097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5E1587-C9F9-41CF-A63B-8F7C0D4AFADC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B4FFF8-3115-48E7-ACC2-8501446918FA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266B51-F454-429C-BF33-7A193F140F78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53408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마이페이지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 관리 하단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생성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가입한 커뮤니티를 확인할 수 있는 페이지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419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가입한 커뮤니티 조회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커뮤니티에 대한 정보 확인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커뮤니티를 클릭하면 해당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커뮤니티로 이동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CEBB20-749D-4966-A475-330E74232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63" r="10743" b="8269"/>
          <a:stretch/>
        </p:blipFill>
        <p:spPr>
          <a:xfrm>
            <a:off x="2492004" y="1781920"/>
            <a:ext cx="6297577" cy="35336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E0D401-D758-4DB6-B201-287660F846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" y="2502040"/>
            <a:ext cx="2292038" cy="42097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B28655-4D1F-47E5-9B56-68118A0734C5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ED5C21-53B0-4CD7-A365-0BB8428C852A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833608E-E3F8-41D8-8013-7CBBF2FF3862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03468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마이페이지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회원정보수정 상단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사용자의 개인정보를 수정하고 관리할 수 있는 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5256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나의 개인정보 조회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비밀번호 변경기능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나의 유튜브 채널 변경 기능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5C0E00-C3F4-4874-99AF-CD82C6F9F4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3" b="33155"/>
          <a:stretch/>
        </p:blipFill>
        <p:spPr>
          <a:xfrm>
            <a:off x="490138" y="1801088"/>
            <a:ext cx="8299444" cy="49984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AD581C-A19E-43E6-A3AD-5EA3960EC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3152442"/>
            <a:ext cx="1873671" cy="36224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49287E-668F-4D4E-ADDA-9486DCEAA4C7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2246D8-8A2D-4FFF-8212-A1A619E504F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6E871D-A9AC-4CCE-8DA9-E8D67D94E884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82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마이페이지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회원정보수정 하단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사용자의 개인정보를 수정하고 관리할 수 있는 페이지 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1635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나의 채널 카테고리 변경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나의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롤모델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채널 변경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회원탈퇴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5C0E00-C3F4-4874-99AF-CD82C6F9F4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3" b="9023"/>
          <a:stretch/>
        </p:blipFill>
        <p:spPr>
          <a:xfrm>
            <a:off x="490138" y="1782630"/>
            <a:ext cx="8299444" cy="38996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972142-B8E4-41B5-A6D7-A31CD896E4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3152442"/>
            <a:ext cx="1873671" cy="36224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6A64DF-42FE-4EE6-B573-19A2AC72E307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956507-B429-4A50-B676-F120A2D3CB9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41E346-74C3-41B1-A02A-FE234D3CFCDB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769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1034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KakaoTalk_Photo_2021-09-05-23-21-24.png" descr="KakaoTalk_Photo_2021-09-05-23-21-24.png">
            <a:extLst>
              <a:ext uri="{FF2B5EF4-FFF2-40B4-BE49-F238E27FC236}">
                <a16:creationId xmlns:a16="http://schemas.microsoft.com/office/drawing/2014/main" id="{1E26893E-FBE3-4BDE-92B0-8802B5F8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41" y="1200869"/>
            <a:ext cx="4517332" cy="4497255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  <a:miter lim="400000"/>
          </a:ln>
        </p:spPr>
      </p:pic>
      <p:pic>
        <p:nvPicPr>
          <p:cNvPr id="23" name="KakaoTalk_Photo_2021-09-05-23-21-19.png" descr="KakaoTalk_Photo_2021-09-05-23-21-19.png">
            <a:extLst>
              <a:ext uri="{FF2B5EF4-FFF2-40B4-BE49-F238E27FC236}">
                <a16:creationId xmlns:a16="http://schemas.microsoft.com/office/drawing/2014/main" id="{38C1842B-93B1-469E-95AD-381A4A0A9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138" y="1200869"/>
            <a:ext cx="4708788" cy="4497261"/>
          </a:xfrm>
          <a:prstGeom prst="rect">
            <a:avLst/>
          </a:prstGeom>
          <a:solidFill>
            <a:srgbClr val="F2F2F2"/>
          </a:solidFill>
          <a:ln w="25400">
            <a:solidFill>
              <a:schemeClr val="tx1"/>
            </a:solidFill>
            <a:miter lim="400000"/>
          </a:ln>
        </p:spPr>
      </p:pic>
      <p:sp>
        <p:nvSpPr>
          <p:cNvPr id="34" name="TextBox 23">
            <a:extLst>
              <a:ext uri="{FF2B5EF4-FFF2-40B4-BE49-F238E27FC236}">
                <a16:creationId xmlns:a16="http://schemas.microsoft.com/office/drawing/2014/main" id="{DDAA4B1F-A476-4585-B88F-A8643EBE8825}"/>
              </a:ext>
            </a:extLst>
          </p:cNvPr>
          <p:cNvSpPr txBox="1"/>
          <p:nvPr/>
        </p:nvSpPr>
        <p:spPr>
          <a:xfrm>
            <a:off x="4007609" y="6000101"/>
            <a:ext cx="4381967" cy="584775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미디어 창작자의 증가 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D0FFC7-280C-4FFF-B2E7-BFEC3DD28862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45552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마이페이지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결제 대시보드 </a:t>
            </a: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사용자의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구독등급과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결제 내역을 확인할 수 있는 페이지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6"/>
            <a:ext cx="2816647" cy="5229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현재 사용중인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멤버십 등급 조회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전체 회원의 멤버십 구독 현황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파이그래프로 조회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사용자가 결제한 내역 조회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571EC-4139-4C8C-859E-34E2857FB4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96" b="12918"/>
          <a:stretch/>
        </p:blipFill>
        <p:spPr>
          <a:xfrm>
            <a:off x="490138" y="1782630"/>
            <a:ext cx="8299444" cy="49656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E97BE2-D2A9-4BE8-A366-E8D539B750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88" y="3873230"/>
            <a:ext cx="1989033" cy="29321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6A8C97-19AC-4212-8EC7-3A1825784DFA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2A4C5D-387E-4315-B5F3-2C1EEDAAED99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BECE044-BD23-4227-948E-7128CA99C375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065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관리자 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대시보드 상단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웹페이지 사용자들의 정보에 관한 시각적 그래프 제공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5256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조회하는 날에 해당하는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데이터 출력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가입자 수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구독 결제 수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생성된 커뮤니티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실시간으로 변동되는 데이터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사용자들의 채널 카테고리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비율을 파이그래프로 </a:t>
            </a: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시각화하여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사용자들의 비중 파악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구독등급 현황 조회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marR="0" indent="-34290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CFB859-9AEA-4ED8-B488-505435FBC2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59"/>
          <a:stretch/>
        </p:blipFill>
        <p:spPr>
          <a:xfrm>
            <a:off x="490138" y="1801088"/>
            <a:ext cx="7935472" cy="5031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7DCB2F-5524-4F77-81A5-D33F2C660D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" y="4150431"/>
            <a:ext cx="1869980" cy="26148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52F9DB-A0DC-4D04-8803-2686000672C0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914B49-8CC9-47E1-AECD-0C760ADE7915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FC23A8-AD98-46D3-9BBE-B6CB1FEA3C39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227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관리자 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대시보드 하단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웹페이지 사용자들의 정보에 관한 시각적 그래프 제공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5256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월별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일별 가입자 현황을  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막대그래프로 시각화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월별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일별 구독자 현황을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막대그래프로 시각화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사용자의 멤버십 구독에 따른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매출 수입 시각화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CFB859-9AEA-4ED8-B488-505435FBC2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46" b="2133"/>
          <a:stretch/>
        </p:blipFill>
        <p:spPr>
          <a:xfrm>
            <a:off x="490138" y="1801088"/>
            <a:ext cx="6895400" cy="4948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D08B4C-7BBE-4FA8-A8A0-F70B214555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6" y="4150431"/>
            <a:ext cx="1869980" cy="26148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894420-F8D5-4CDC-833B-785331A1602C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91A200-1FC0-4DEC-9501-71A93FF69B8E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607516A-4F8B-4172-8353-11293A7FF485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64751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관리자 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사이트관리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웹사이트 가입자들의 정보 열람 페이지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EE5818-2362-4ADC-8D7F-322050FEA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9" y="1801088"/>
            <a:ext cx="8318738" cy="4006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4913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웹사이트에 가입한 회원들의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정보 열람 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ID</a:t>
            </a: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회원이름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회원채널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이메일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멤버십 등급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marR="0" indent="-28575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가입날짜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11FCB9-4ECF-4152-8E02-FB1E04F414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5056913"/>
            <a:ext cx="3508022" cy="16896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88B37-F43F-4028-A391-204FEE99FAA8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EBEC35-2CD8-4FB0-8CD9-2098F1995EF4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E87C30-BB36-423D-976D-7F17F58DA529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49431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66B0F-5129-49CA-98A9-1FFC2CE74FCB}"/>
              </a:ext>
            </a:extLst>
          </p:cNvPr>
          <p:cNvSpPr/>
          <p:nvPr/>
        </p:nvSpPr>
        <p:spPr>
          <a:xfrm>
            <a:off x="8789582" y="1518687"/>
            <a:ext cx="2816647" cy="52284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메모 작성 기능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메모 실시간 열람가능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메모를 입력하지 않았을 경우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메모 입력 불가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BF1F46-FE87-47A0-B743-790C5337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801088"/>
            <a:ext cx="7357625" cy="49460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4EE18A1-22E6-4987-99A6-EFE3274831EB}"/>
              </a:ext>
            </a:extLst>
          </p:cNvPr>
          <p:cNvSpPr/>
          <p:nvPr/>
        </p:nvSpPr>
        <p:spPr>
          <a:xfrm>
            <a:off x="490138" y="1224681"/>
            <a:ext cx="11116091" cy="576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관리자 페이지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–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 메모 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관리자가 웹사이트를 운영하며 필요에 따른 여러 메모를 작성할 수 있는 페이지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EEAAE5-7287-4C30-B763-E6F38631A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992" y="4536043"/>
            <a:ext cx="3266310" cy="2194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86D8B0-D91C-450A-BA58-9A53DBD28AE0}"/>
              </a:ext>
            </a:extLst>
          </p:cNvPr>
          <p:cNvSpPr txBox="1"/>
          <p:nvPr/>
        </p:nvSpPr>
        <p:spPr>
          <a:xfrm>
            <a:off x="1210138" y="400187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BD2D48D-80F0-44E6-AAE3-28429623272B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7C470EE-F731-4919-9512-8C937AD82101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79808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FB3EC9-BB91-4FAB-9E37-E7F7CE4F7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1224681"/>
            <a:ext cx="4082256" cy="4946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965880-4163-49DD-ABBF-BB939216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72" y="1224681"/>
            <a:ext cx="4248827" cy="39771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B460B-030A-45FC-8E78-52B438BA3DC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37B40-54A5-47E8-9E8D-EC73A80E8629}"/>
              </a:ext>
            </a:extLst>
          </p:cNvPr>
          <p:cNvSpPr txBox="1"/>
          <p:nvPr/>
        </p:nvSpPr>
        <p:spPr>
          <a:xfrm>
            <a:off x="490138" y="6271585"/>
            <a:ext cx="356032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View\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Toyou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화면설계서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.doc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BA6776-E798-4C5F-8F69-96AAF68DC290}"/>
              </a:ext>
            </a:extLst>
          </p:cNvPr>
          <p:cNvSpPr txBox="1"/>
          <p:nvPr/>
        </p:nvSpPr>
        <p:spPr>
          <a:xfrm>
            <a:off x="1210138" y="400187"/>
            <a:ext cx="2720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화면설계서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AB5D5D-3E3D-4FA5-B2A4-FEE56CD83AE6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B174301-62D5-4BC1-A74B-EBB0B4982070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69316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5">
                    <a:lumMod val="75000"/>
                  </a:schemeClr>
                </a:solidFill>
              </a:rPr>
              <a:t>03</a:t>
            </a:r>
            <a:endParaRPr lang="ko-KR" altLang="en-US" sz="7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180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</a:t>
            </a:r>
            <a:r>
              <a:rPr lang="en-US" altLang="ko-KR" sz="3200" spc="-150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FCDDC6-C020-4236-9A74-A3D56FC7DD7D}"/>
              </a:ext>
            </a:extLst>
          </p:cNvPr>
          <p:cNvSpPr/>
          <p:nvPr/>
        </p:nvSpPr>
        <p:spPr>
          <a:xfrm>
            <a:off x="8651770" y="5735782"/>
            <a:ext cx="3420034" cy="1039091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63725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6618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1-1.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요구사항 분석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A45F4-C677-4D5F-AC5B-2338D0149256}"/>
              </a:ext>
            </a:extLst>
          </p:cNvPr>
          <p:cNvSpPr/>
          <p:nvPr/>
        </p:nvSpPr>
        <p:spPr>
          <a:xfrm>
            <a:off x="490138" y="1097048"/>
            <a:ext cx="5208698" cy="12172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①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사용자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의 계정 관리가 가능해야한다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사용자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계정을 만들고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사용자 정보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를 저장하고 조회할 수 있어야한다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 정보라 함은 </a:t>
            </a: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[ </a:t>
            </a: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4A91DA-27A6-4FDF-A546-D07C0720A2A0}"/>
              </a:ext>
            </a:extLst>
          </p:cNvPr>
          <p:cNvSpPr/>
          <p:nvPr/>
        </p:nvSpPr>
        <p:spPr>
          <a:xfrm>
            <a:off x="490138" y="2580281"/>
            <a:ext cx="5208697" cy="12172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② 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트렌드 키워드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를 조회할 수 있어야 한다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트렌드 키워드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각각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[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구글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틱톡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트위치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트위터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]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에서 추출하며 목적에 맞게 관리되어야 하며 각각의 특징에 맞게 데이터가 입력되어야 한다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05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DA1A48-B49A-4E6D-BFD9-694B22BF6D1C}"/>
              </a:ext>
            </a:extLst>
          </p:cNvPr>
          <p:cNvSpPr/>
          <p:nvPr/>
        </p:nvSpPr>
        <p:spPr>
          <a:xfrm>
            <a:off x="490138" y="4063514"/>
            <a:ext cx="5208697" cy="1217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③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카테고리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데이터를 조회할 수 있어야 한다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카테고리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[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ASMR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뷰티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자동차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운동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게임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음식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인물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]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에 따라 각각 관리되어야 하며 각 특징에 맞게 데이터가 입력되어야 한다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05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050F95-FCAF-48C7-80C1-F6297F859D72}"/>
              </a:ext>
            </a:extLst>
          </p:cNvPr>
          <p:cNvSpPr/>
          <p:nvPr/>
        </p:nvSpPr>
        <p:spPr>
          <a:xfrm>
            <a:off x="6096000" y="1091610"/>
            <a:ext cx="5208698" cy="12172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⑤ 생성된 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커뮤니티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마다 게시판이 있고 관리되어야 한다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커뮤니티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커뮤니티에 대한 정보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를 가지고 있으며 각 커뮤니티는 하나의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게시판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을 가지고 있다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,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하나의 게시판에는 다수의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게시글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이 작성될 수 있으며 각 글마다 다수의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댓글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이 달릴 수 있다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lang="en-US" altLang="ko-KR" sz="105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5F4634-8FB0-4E31-A629-2C1D7BA5F3D1}"/>
              </a:ext>
            </a:extLst>
          </p:cNvPr>
          <p:cNvSpPr/>
          <p:nvPr/>
        </p:nvSpPr>
        <p:spPr>
          <a:xfrm>
            <a:off x="6096000" y="2580281"/>
            <a:ext cx="5208697" cy="12172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⑥ 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매거진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은 시사되는 종목에 맞게 저장 관리되어야 한다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ABB0"/>
              </a:highlight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매거진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은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[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최신 뉴스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영화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음악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TV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도서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예술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연예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건강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과학기술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비지니스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세계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]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종목으로 나뉘며 분류되어 저장 관리 사용 되어야한다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lang="en-US" altLang="ko-KR" sz="105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4CD2DE-5CCB-4225-928F-1FE975858278}"/>
              </a:ext>
            </a:extLst>
          </p:cNvPr>
          <p:cNvSpPr/>
          <p:nvPr/>
        </p:nvSpPr>
        <p:spPr>
          <a:xfrm>
            <a:off x="6096000" y="4063514"/>
            <a:ext cx="5208697" cy="12172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⑦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채널 정보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사용자의 심화 채널 정보를 가지고 있다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채널 정보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채널에 대한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기본적인 정보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와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SNS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정보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,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영상 분석 정보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를 가지고 있다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lang="en-US" altLang="ko-KR" sz="105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DB793D-BF64-494B-9A10-5905BD8F6A60}"/>
              </a:ext>
            </a:extLst>
          </p:cNvPr>
          <p:cNvSpPr/>
          <p:nvPr/>
        </p:nvSpPr>
        <p:spPr>
          <a:xfrm>
            <a:off x="490137" y="5546747"/>
            <a:ext cx="5208697" cy="1217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④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상품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은 상품에 대한 정보를 가지고 있다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상품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은 </a:t>
            </a:r>
            <a:r>
              <a:rPr lang="ko-KR" altLang="en-US" sz="1050">
                <a:highlight>
                  <a:srgbClr val="AED7E8"/>
                </a:highligh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상품 정보</a:t>
            </a:r>
            <a:r>
              <a:rPr lang="ko-KR" altLang="en-US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와 </a:t>
            </a:r>
            <a:r>
              <a:rPr lang="ko-KR" altLang="en-US" sz="1050">
                <a:highlight>
                  <a:srgbClr val="AED7E8"/>
                </a:highligh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상품 이름</a:t>
            </a: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050">
                <a:highlight>
                  <a:srgbClr val="AED7E8"/>
                </a:highligh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상품 가격 </a:t>
            </a:r>
            <a:r>
              <a:rPr lang="ko-KR" altLang="en-US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정보를 가지고 있다</a:t>
            </a: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05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9D2A1DC-D2C0-4615-B403-9809B976C9F7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4568C51-901A-4C30-B7F7-4DC6ADD71C02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C693A4FF-F2BA-4DA5-BAF2-218EF024044A}"/>
              </a:ext>
            </a:extLst>
          </p:cNvPr>
          <p:cNvSpPr/>
          <p:nvPr/>
        </p:nvSpPr>
        <p:spPr>
          <a:xfrm>
            <a:off x="1325067" y="1035495"/>
            <a:ext cx="562098" cy="276997"/>
          </a:xfrm>
          <a:prstGeom prst="borderCallout2">
            <a:avLst/>
          </a:prstGeom>
          <a:solidFill>
            <a:srgbClr val="FFFFFF"/>
          </a:solidFill>
          <a:ln w="2222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엔티티</a:t>
            </a:r>
          </a:p>
        </p:txBody>
      </p:sp>
      <p:sp>
        <p:nvSpPr>
          <p:cNvPr id="25" name="설명선: 굽은 선 24">
            <a:extLst>
              <a:ext uri="{FF2B5EF4-FFF2-40B4-BE49-F238E27FC236}">
                <a16:creationId xmlns:a16="http://schemas.microsoft.com/office/drawing/2014/main" id="{33841198-5BD9-454B-B3F9-3168A35563C0}"/>
              </a:ext>
            </a:extLst>
          </p:cNvPr>
          <p:cNvSpPr/>
          <p:nvPr/>
        </p:nvSpPr>
        <p:spPr>
          <a:xfrm>
            <a:off x="2314046" y="2054593"/>
            <a:ext cx="409699" cy="276997"/>
          </a:xfrm>
          <a:prstGeom prst="borderCallout2">
            <a:avLst>
              <a:gd name="adj1" fmla="val 36309"/>
              <a:gd name="adj2" fmla="val -1411"/>
              <a:gd name="adj3" fmla="val 36309"/>
              <a:gd name="adj4" fmla="val -37434"/>
              <a:gd name="adj5" fmla="val -20949"/>
              <a:gd name="adj6" fmla="val -48397"/>
            </a:avLst>
          </a:prstGeom>
          <a:solidFill>
            <a:srgbClr val="FFFFFF"/>
          </a:solidFill>
          <a:ln w="2222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속성</a:t>
            </a:r>
          </a:p>
        </p:txBody>
      </p:sp>
      <p:sp>
        <p:nvSpPr>
          <p:cNvPr id="26" name="설명선: 굽은 선 25">
            <a:extLst>
              <a:ext uri="{FF2B5EF4-FFF2-40B4-BE49-F238E27FC236}">
                <a16:creationId xmlns:a16="http://schemas.microsoft.com/office/drawing/2014/main" id="{77124E66-FEC4-45A9-8D1E-DF9A74F79FA3}"/>
              </a:ext>
            </a:extLst>
          </p:cNvPr>
          <p:cNvSpPr/>
          <p:nvPr/>
        </p:nvSpPr>
        <p:spPr>
          <a:xfrm>
            <a:off x="7895696" y="2164859"/>
            <a:ext cx="409699" cy="276997"/>
          </a:xfrm>
          <a:prstGeom prst="borderCallout2">
            <a:avLst>
              <a:gd name="adj1" fmla="val 36309"/>
              <a:gd name="adj2" fmla="val -1411"/>
              <a:gd name="adj3" fmla="val 36309"/>
              <a:gd name="adj4" fmla="val -37434"/>
              <a:gd name="adj5" fmla="val -20949"/>
              <a:gd name="adj6" fmla="val -48397"/>
            </a:avLst>
          </a:prstGeom>
          <a:solidFill>
            <a:srgbClr val="FFFFFF"/>
          </a:solidFill>
          <a:ln w="2222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232491442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935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1-2.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 기술서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A45F4-C677-4D5F-AC5B-2338D0149256}"/>
              </a:ext>
            </a:extLst>
          </p:cNvPr>
          <p:cNvSpPr/>
          <p:nvPr/>
        </p:nvSpPr>
        <p:spPr>
          <a:xfrm>
            <a:off x="490138" y="1097048"/>
            <a:ext cx="5208698" cy="12172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①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사용자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의 계정 관리가 가능해야한다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사용자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계정을 만들고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사용자 정보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를 저장하고 조회할 수 있어야한다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 정보라 함은 </a:t>
            </a: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[ </a:t>
            </a: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54C391B-1539-4E09-A3BB-C8A513EDF844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2474753"/>
          <a:ext cx="8128000" cy="39370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</a:p>
                  </a:txBody>
                  <a:tcPr anchor="ctr"/>
                </a:tc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사이트를 사용하는 사람으로 인증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구매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 사용하는 주체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아이디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비밀번호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9937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1792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구독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1292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가입일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7390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등록 채널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8489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등록 채널 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2698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등록 채널 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4819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등록 채널 프로필 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0838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등록 채널 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4215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롤모델 채널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7010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유저 롤모델 채널 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241883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7DBF5A-0707-40AC-9544-71901ABFCB25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6CD830C-908A-429E-9807-B386A991AB33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CD5F012-BC7E-4A17-BCBC-BC6290D4A557}"/>
              </a:ext>
            </a:extLst>
          </p:cNvPr>
          <p:cNvGrpSpPr/>
          <p:nvPr/>
        </p:nvGrpSpPr>
        <p:grpSpPr>
          <a:xfrm>
            <a:off x="8771578" y="1040099"/>
            <a:ext cx="3083724" cy="5734769"/>
            <a:chOff x="8771578" y="1040099"/>
            <a:chExt cx="3083724" cy="573476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54B970B-5B29-4CBF-B278-9DB70E1FAC99}"/>
                </a:ext>
              </a:extLst>
            </p:cNvPr>
            <p:cNvSpPr/>
            <p:nvPr/>
          </p:nvSpPr>
          <p:spPr>
            <a:xfrm>
              <a:off x="8771578" y="1040099"/>
              <a:ext cx="3083724" cy="7789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0BA202D-5DF4-4B95-83E3-6E5F1A771B4B}"/>
                </a:ext>
              </a:extLst>
            </p:cNvPr>
            <p:cNvSpPr/>
            <p:nvPr/>
          </p:nvSpPr>
          <p:spPr>
            <a:xfrm>
              <a:off x="8771578" y="2700012"/>
              <a:ext cx="3083724" cy="7789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2E152C1-9CA1-42E1-9850-15778EBEFEDD}"/>
                </a:ext>
              </a:extLst>
            </p:cNvPr>
            <p:cNvSpPr/>
            <p:nvPr/>
          </p:nvSpPr>
          <p:spPr>
            <a:xfrm>
              <a:off x="8771578" y="3526101"/>
              <a:ext cx="3083724" cy="7789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28753C8-A19E-4650-9CF8-C4A88CF36BAA}"/>
                </a:ext>
              </a:extLst>
            </p:cNvPr>
            <p:cNvSpPr/>
            <p:nvPr/>
          </p:nvSpPr>
          <p:spPr>
            <a:xfrm>
              <a:off x="8771578" y="4347622"/>
              <a:ext cx="3083724" cy="7789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C4C5061-21F9-4B84-B78B-D88317C33C3C}"/>
                </a:ext>
              </a:extLst>
            </p:cNvPr>
            <p:cNvSpPr/>
            <p:nvPr/>
          </p:nvSpPr>
          <p:spPr>
            <a:xfrm>
              <a:off x="8771578" y="5169806"/>
              <a:ext cx="3083724" cy="7789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B9DF07B-E5DC-4034-9D51-D0B821555FE8}"/>
                </a:ext>
              </a:extLst>
            </p:cNvPr>
            <p:cNvSpPr/>
            <p:nvPr/>
          </p:nvSpPr>
          <p:spPr>
            <a:xfrm>
              <a:off x="8771578" y="5995892"/>
              <a:ext cx="3083724" cy="7789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31EF42D-76E8-4B73-AE89-D6A2B227869B}"/>
                </a:ext>
              </a:extLst>
            </p:cNvPr>
            <p:cNvSpPr/>
            <p:nvPr/>
          </p:nvSpPr>
          <p:spPr>
            <a:xfrm>
              <a:off x="8771578" y="1873513"/>
              <a:ext cx="3083724" cy="7789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C51B42-D295-4B44-B329-6D4E1D69BB60}"/>
              </a:ext>
            </a:extLst>
          </p:cNvPr>
          <p:cNvGrpSpPr/>
          <p:nvPr/>
        </p:nvGrpSpPr>
        <p:grpSpPr>
          <a:xfrm>
            <a:off x="8739304" y="952691"/>
            <a:ext cx="3652594" cy="6076585"/>
            <a:chOff x="8754549" y="957393"/>
            <a:chExt cx="3652594" cy="60765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D0C354-6147-4090-A5BD-98C0C8C4D4E9}"/>
                </a:ext>
              </a:extLst>
            </p:cNvPr>
            <p:cNvSpPr txBox="1"/>
            <p:nvPr/>
          </p:nvSpPr>
          <p:spPr>
            <a:xfrm>
              <a:off x="8811923" y="957393"/>
              <a:ext cx="3259881" cy="1292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①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의 계정 관리가 </a:t>
              </a:r>
              <a:r>
                <a:rPr kumimoji="0" lang="ko-KR" altLang="en-US" sz="1100" b="0" i="0" u="none" strike="noStrike" cap="none" spc="0" normalizeH="0" baseline="0" dirty="0" err="1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가능해야한다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계정을 만들고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 정보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저장하고 조회할 수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있어야한다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 정보라 함은 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[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B7B47F-2AEE-4D0A-BC04-70911849158D}"/>
                </a:ext>
              </a:extLst>
            </p:cNvPr>
            <p:cNvSpPr txBox="1"/>
            <p:nvPr/>
          </p:nvSpPr>
          <p:spPr>
            <a:xfrm>
              <a:off x="8779964" y="1766479"/>
              <a:ext cx="3291840" cy="1331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②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조회할 수 있어야 한다</a:t>
              </a:r>
              <a:r>
                <a:rPr kumimoji="0" lang="en-US" altLang="ko-KR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각각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구글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틱톡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트위치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트위터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에서 추출하며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목적에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맞게 관리되어야 하며 각각의 특징에 맞게 데이터가 입력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0BE8A0-B824-4C7D-867C-F0CAEA3EA01F}"/>
                </a:ext>
              </a:extLst>
            </p:cNvPr>
            <p:cNvSpPr txBox="1"/>
            <p:nvPr/>
          </p:nvSpPr>
          <p:spPr>
            <a:xfrm>
              <a:off x="8786823" y="2600101"/>
              <a:ext cx="3620320" cy="1354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③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데이터를 조회할 수 있어야 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ASMR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뷰티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자동차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운동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게임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음식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인물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 따라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각각 관리되어야 하며 각 특징에 맞게 데이터가 입력되어야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BB91B3-1240-4E71-BACD-70DD76ADA1F9}"/>
                </a:ext>
              </a:extLst>
            </p:cNvPr>
            <p:cNvSpPr txBox="1"/>
            <p:nvPr/>
          </p:nvSpPr>
          <p:spPr>
            <a:xfrm>
              <a:off x="8754549" y="3450198"/>
              <a:ext cx="3356386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④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상품에 대한 정보를 가지고 있다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정보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이름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가격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정보를 가지고 있다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13520C-291E-48EF-829D-4F939CF256A2}"/>
                </a:ext>
              </a:extLst>
            </p:cNvPr>
            <p:cNvSpPr txBox="1"/>
            <p:nvPr/>
          </p:nvSpPr>
          <p:spPr>
            <a:xfrm>
              <a:off x="8779964" y="4234193"/>
              <a:ext cx="3228778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⑤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생성된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마다 게시판이 있고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커뮤니티에 대한 정보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있으며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 커뮤니티는 하나의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게시판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을 가지고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하나의 게시판에는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작성될 수 있으며 각 글마다 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댓글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달릴 수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0BFF0D-DA9F-4CB6-AF0B-FA157F53ACA4}"/>
                </a:ext>
              </a:extLst>
            </p:cNvPr>
            <p:cNvSpPr txBox="1"/>
            <p:nvPr/>
          </p:nvSpPr>
          <p:spPr>
            <a:xfrm>
              <a:off x="8754549" y="5126598"/>
              <a:ext cx="3356386" cy="1107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⑥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시사되는 종목에 맞게 저장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r>
                <a:rPr kumimoji="0" lang="en-US" altLang="ko-KR" sz="5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최신 뉴스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영화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음악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TV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도서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예술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연예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건강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과학기술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비지니스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세계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종목으로 나뉘며 분류되어 저장 관리 사용 되어야한다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C73A70-0DF9-465D-AA8E-6276678F3B38}"/>
                </a:ext>
              </a:extLst>
            </p:cNvPr>
            <p:cNvSpPr txBox="1"/>
            <p:nvPr/>
          </p:nvSpPr>
          <p:spPr>
            <a:xfrm>
              <a:off x="8779964" y="5849038"/>
              <a:ext cx="3075338" cy="1184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⑦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사용자의 심화 채널 정보를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채널에 대한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기본적인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와 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SNS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정보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영상 분석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9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5C2E7DED-50BE-4783-B552-E5F1DBBD0D82}"/>
              </a:ext>
            </a:extLst>
          </p:cNvPr>
          <p:cNvSpPr/>
          <p:nvPr/>
        </p:nvSpPr>
        <p:spPr>
          <a:xfrm rot="20480734">
            <a:off x="8596825" y="845223"/>
            <a:ext cx="367748" cy="364190"/>
          </a:xfrm>
          <a:prstGeom prst="star5">
            <a:avLst>
              <a:gd name="adj" fmla="val 22252"/>
              <a:gd name="hf" fmla="val 105146"/>
              <a:gd name="vf" fmla="val 110557"/>
            </a:avLst>
          </a:prstGeom>
          <a:solidFill>
            <a:srgbClr val="FFFF00"/>
          </a:solidFill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884202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9ADDB3D-BE6A-4DD8-86BD-1ED2C0423E49}"/>
              </a:ext>
            </a:extLst>
          </p:cNvPr>
          <p:cNvGrpSpPr/>
          <p:nvPr/>
        </p:nvGrpSpPr>
        <p:grpSpPr>
          <a:xfrm>
            <a:off x="8771578" y="1040099"/>
            <a:ext cx="3083724" cy="5734769"/>
            <a:chOff x="8771578" y="1040099"/>
            <a:chExt cx="3083724" cy="573476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8369548-79A4-4748-81F3-5B24E23F3B71}"/>
                </a:ext>
              </a:extLst>
            </p:cNvPr>
            <p:cNvSpPr/>
            <p:nvPr/>
          </p:nvSpPr>
          <p:spPr>
            <a:xfrm>
              <a:off x="8771578" y="1040099"/>
              <a:ext cx="3083724" cy="7789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75A5E6B-4161-4AB1-BE6E-EDEB39AC0139}"/>
                </a:ext>
              </a:extLst>
            </p:cNvPr>
            <p:cNvSpPr/>
            <p:nvPr/>
          </p:nvSpPr>
          <p:spPr>
            <a:xfrm>
              <a:off x="8771578" y="2700012"/>
              <a:ext cx="3083724" cy="7789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FB28BB4-35D8-4C8B-937A-AEC39150DA2C}"/>
                </a:ext>
              </a:extLst>
            </p:cNvPr>
            <p:cNvSpPr/>
            <p:nvPr/>
          </p:nvSpPr>
          <p:spPr>
            <a:xfrm>
              <a:off x="8771578" y="3526101"/>
              <a:ext cx="3083724" cy="7789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459AE03E-9BE7-44B5-A53A-5390F3CA8D95}"/>
                </a:ext>
              </a:extLst>
            </p:cNvPr>
            <p:cNvSpPr/>
            <p:nvPr/>
          </p:nvSpPr>
          <p:spPr>
            <a:xfrm>
              <a:off x="8771578" y="4347622"/>
              <a:ext cx="3083724" cy="7789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DD90749-CB8A-44E2-8AB0-DFEA2CA1D6D8}"/>
                </a:ext>
              </a:extLst>
            </p:cNvPr>
            <p:cNvSpPr/>
            <p:nvPr/>
          </p:nvSpPr>
          <p:spPr>
            <a:xfrm>
              <a:off x="8771578" y="5169806"/>
              <a:ext cx="3083724" cy="7789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93D8853-B2E6-43FB-82AA-6510BB730530}"/>
                </a:ext>
              </a:extLst>
            </p:cNvPr>
            <p:cNvSpPr/>
            <p:nvPr/>
          </p:nvSpPr>
          <p:spPr>
            <a:xfrm>
              <a:off x="8771578" y="5995892"/>
              <a:ext cx="3083724" cy="7789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831C635-0CD3-49DB-99F2-46B11F2EB74A}"/>
                </a:ext>
              </a:extLst>
            </p:cNvPr>
            <p:cNvSpPr/>
            <p:nvPr/>
          </p:nvSpPr>
          <p:spPr>
            <a:xfrm>
              <a:off x="8771578" y="1873513"/>
              <a:ext cx="3083724" cy="7789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solidFill>
                <a:srgbClr val="151718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8B5E26F-5BCD-4E54-953B-DD7ADAA5874F}"/>
              </a:ext>
            </a:extLst>
          </p:cNvPr>
          <p:cNvGrpSpPr/>
          <p:nvPr/>
        </p:nvGrpSpPr>
        <p:grpSpPr>
          <a:xfrm>
            <a:off x="8739304" y="952691"/>
            <a:ext cx="3637349" cy="6076585"/>
            <a:chOff x="8754549" y="957393"/>
            <a:chExt cx="3637349" cy="60765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61A669-25D0-49D5-B259-7839A146A21E}"/>
                </a:ext>
              </a:extLst>
            </p:cNvPr>
            <p:cNvSpPr txBox="1"/>
            <p:nvPr/>
          </p:nvSpPr>
          <p:spPr>
            <a:xfrm>
              <a:off x="8811923" y="957393"/>
              <a:ext cx="3259881" cy="1292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①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의 계정 관리가 </a:t>
              </a:r>
              <a:r>
                <a:rPr kumimoji="0" lang="ko-KR" altLang="en-US" sz="1100" b="0" i="0" u="none" strike="noStrike" cap="none" spc="0" normalizeH="0" baseline="0" dirty="0" err="1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가능해야한다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계정을 만들고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 정보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저장하고 조회할 수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있어야한다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 정보라 함은 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[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4507C0-756E-496E-9BF6-880E5D636964}"/>
                </a:ext>
              </a:extLst>
            </p:cNvPr>
            <p:cNvSpPr txBox="1"/>
            <p:nvPr/>
          </p:nvSpPr>
          <p:spPr>
            <a:xfrm>
              <a:off x="8779964" y="1766479"/>
              <a:ext cx="3291840" cy="1331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②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조회할 수 있어야 한다</a:t>
              </a:r>
              <a:r>
                <a:rPr kumimoji="0" lang="en-US" altLang="ko-KR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각각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구글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틱톡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트위치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트위터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에서 추출하며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목적에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맞게 관리되어야 하며 각각의 특징에 맞게 데이터가 입력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4C0B19-01E5-4C97-AFBE-67D77FED0EB7}"/>
                </a:ext>
              </a:extLst>
            </p:cNvPr>
            <p:cNvSpPr txBox="1"/>
            <p:nvPr/>
          </p:nvSpPr>
          <p:spPr>
            <a:xfrm>
              <a:off x="8771578" y="2600263"/>
              <a:ext cx="3620320" cy="1354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③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데이터를 조회할 수 있어야 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ASMR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뷰티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자동차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운동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게임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음식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인물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 따라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각각 관리되어야 하며 각 특징에 맞게 데이터가 입력되어야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4D6916-A0B1-425C-A17D-AB2FF6623518}"/>
                </a:ext>
              </a:extLst>
            </p:cNvPr>
            <p:cNvSpPr txBox="1"/>
            <p:nvPr/>
          </p:nvSpPr>
          <p:spPr>
            <a:xfrm>
              <a:off x="8754549" y="3450198"/>
              <a:ext cx="3356386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④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상품에 대한 정보를 가지고 있다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정보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이름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가격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정보를 가지고 있다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EDD9DC-1396-4451-837D-FB9FF41F53B7}"/>
                </a:ext>
              </a:extLst>
            </p:cNvPr>
            <p:cNvSpPr txBox="1"/>
            <p:nvPr/>
          </p:nvSpPr>
          <p:spPr>
            <a:xfrm>
              <a:off x="8779964" y="4234193"/>
              <a:ext cx="3228778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⑤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생성된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마다 게시판이 있고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커뮤니티에 대한 정보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있으며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 커뮤니티는 하나의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게시판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을 가지고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하나의 게시판에는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작성될 수 있으며 각 글마다 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댓글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달릴 수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2E83F9-60D3-4E81-B0CC-23A72FAA6A4E}"/>
                </a:ext>
              </a:extLst>
            </p:cNvPr>
            <p:cNvSpPr txBox="1"/>
            <p:nvPr/>
          </p:nvSpPr>
          <p:spPr>
            <a:xfrm>
              <a:off x="8754549" y="5126598"/>
              <a:ext cx="3356386" cy="1107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⑥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시사되는 종목에 맞게 저장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r>
                <a:rPr kumimoji="0" lang="en-US" altLang="ko-KR" sz="5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최신 뉴스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영화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음악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TV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도서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예술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연예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건강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과학기술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비지니스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세계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종목으로 나뉘며 분류되어 저장 관리 사용 되어야한다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7D2261-4EEF-4F13-A296-27D541D7EBA9}"/>
                </a:ext>
              </a:extLst>
            </p:cNvPr>
            <p:cNvSpPr txBox="1"/>
            <p:nvPr/>
          </p:nvSpPr>
          <p:spPr>
            <a:xfrm>
              <a:off x="8779964" y="5849038"/>
              <a:ext cx="3075338" cy="1184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⑦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사용자의 심화 채널 정보를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채널에 대한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기본적인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와 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SNS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정보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영상 분석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9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D2FCF5-CCF6-4CEC-B5A6-92AF3B157239}"/>
              </a:ext>
            </a:extLst>
          </p:cNvPr>
          <p:cNvSpPr/>
          <p:nvPr/>
        </p:nvSpPr>
        <p:spPr>
          <a:xfrm>
            <a:off x="490138" y="1097047"/>
            <a:ext cx="5208697" cy="12172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②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트렌드 키워드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를 조회할 수 있어야 한다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트렌드 키워드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각각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[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구글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틱톡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트위치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트위터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]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에서 추출하며 목적에 맞게 관리되어야 하며 각각의 특징에 맞게 데이터가 입력되어야 한다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05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865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1-2.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 기술서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54C391B-1539-4E09-A3BB-C8A513EDF844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2474753"/>
          <a:ext cx="8128000" cy="11938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트렌드 키워드</a:t>
                      </a:r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구글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구글 트렌드 지표 데이터가 담긴 엔티티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구글 키워드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구글 키워드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구글 키워드 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993761"/>
                  </a:ext>
                </a:extLst>
              </a:tr>
            </a:tbl>
          </a:graphicData>
        </a:graphic>
      </p:graphicFrame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ABB44B7B-A707-404C-BBFF-6E4A9C158895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3800373"/>
          <a:ext cx="8128000" cy="11938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트렌드 키워드</a:t>
                      </a:r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틱톡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구글 트렌드 지표 데이터가 담긴 엔티티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틱톡 키워드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틱톡 키워드 조회수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틱톡 키워드 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993761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1818E87C-2AEB-4124-9C20-86EAC9973615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5164052"/>
          <a:ext cx="8128000" cy="14681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트렌드 키워드</a:t>
                      </a:r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트위치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트위치 트렌드 지표 데이터가 담긴 엔티티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트위치 키워드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트위치 키워드 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트위치 키워드 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9937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트위치 키워드 이미지 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489175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0A3C8F-711D-4181-A0A4-7F1398511366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D4FA0C-330A-40E8-BEC6-6221C00EFB3F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별: 꼭짓점 5개 43">
            <a:extLst>
              <a:ext uri="{FF2B5EF4-FFF2-40B4-BE49-F238E27FC236}">
                <a16:creationId xmlns:a16="http://schemas.microsoft.com/office/drawing/2014/main" id="{BCEFFAD7-602F-4F16-9209-3CBAEC91CAAB}"/>
              </a:ext>
            </a:extLst>
          </p:cNvPr>
          <p:cNvSpPr/>
          <p:nvPr/>
        </p:nvSpPr>
        <p:spPr>
          <a:xfrm rot="20480734">
            <a:off x="8539514" y="1763320"/>
            <a:ext cx="367748" cy="364190"/>
          </a:xfrm>
          <a:prstGeom prst="star5">
            <a:avLst>
              <a:gd name="adj" fmla="val 22252"/>
              <a:gd name="hf" fmla="val 105146"/>
              <a:gd name="vf" fmla="val 110557"/>
            </a:avLst>
          </a:prstGeom>
          <a:solidFill>
            <a:srgbClr val="FFFF00"/>
          </a:solidFill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9165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21034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15078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DDAA4B1F-A476-4585-B88F-A8643EBE8825}"/>
              </a:ext>
            </a:extLst>
          </p:cNvPr>
          <p:cNvSpPr txBox="1"/>
          <p:nvPr/>
        </p:nvSpPr>
        <p:spPr>
          <a:xfrm>
            <a:off x="5125785" y="3358988"/>
            <a:ext cx="6140981" cy="1077218"/>
          </a:xfrm>
          <a:prstGeom prst="rect">
            <a:avLst/>
          </a:prstGeom>
          <a:solidFill>
            <a:srgbClr val="AED7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>
              <a:defRPr>
                <a:solidFill>
                  <a:srgbClr val="FFFFFF"/>
                </a:solidFill>
              </a:defRPr>
            </a:pP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크리에이터 플랫폼 중 </a:t>
            </a:r>
            <a:endParaRPr lang="en-US" altLang="ko-KR" b="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비율이 가장 큰 유튜브</a:t>
            </a:r>
            <a:endParaRPr lang="en-US" altLang="ko-KR" b="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41C71F11-5D8B-42DD-A172-9F099C4ACC23}"/>
              </a:ext>
            </a:extLst>
          </p:cNvPr>
          <p:cNvSpPr txBox="1"/>
          <p:nvPr/>
        </p:nvSpPr>
        <p:spPr>
          <a:xfrm>
            <a:off x="5073860" y="2356175"/>
            <a:ext cx="6140981" cy="584775"/>
          </a:xfrm>
          <a:prstGeom prst="rect">
            <a:avLst/>
          </a:prstGeom>
          <a:solidFill>
            <a:srgbClr val="AED7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미디어 창작자의 증가</a:t>
            </a:r>
            <a:endParaRPr lang="en-US" altLang="ko-KR" b="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65867BD8-FB0B-42CC-9D4D-77218B156742}"/>
              </a:ext>
            </a:extLst>
          </p:cNvPr>
          <p:cNvSpPr txBox="1"/>
          <p:nvPr/>
        </p:nvSpPr>
        <p:spPr>
          <a:xfrm>
            <a:off x="5073860" y="1405280"/>
            <a:ext cx="6140981" cy="584775"/>
          </a:xfrm>
          <a:prstGeom prst="rect">
            <a:avLst/>
          </a:prstGeom>
          <a:solidFill>
            <a:srgbClr val="AED7E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미디어 시장의 성장</a:t>
            </a:r>
            <a:endParaRPr lang="en-US" altLang="ko-KR" b="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9A36210-0CB0-4A12-9E4F-65368809BB2C}"/>
              </a:ext>
            </a:extLst>
          </p:cNvPr>
          <p:cNvSpPr txBox="1"/>
          <p:nvPr/>
        </p:nvSpPr>
        <p:spPr>
          <a:xfrm>
            <a:off x="5125785" y="4802326"/>
            <a:ext cx="6140981" cy="1077218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>
              <a:defRPr>
                <a:solidFill>
                  <a:srgbClr val="FFFFFF"/>
                </a:solidFill>
              </a:defRPr>
            </a:pP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신입 및 기존의 </a:t>
            </a:r>
            <a:r>
              <a:rPr lang="ko-KR" altLang="en-US" b="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크리에이터를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 </a:t>
            </a:r>
            <a:endParaRPr lang="en-US" altLang="ko-KR" b="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 프로그램 필요</a:t>
            </a:r>
            <a:endParaRPr lang="en-US" altLang="ko-KR" b="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1136DA-5394-434A-9ED4-818B1B4CA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89" y="2194242"/>
            <a:ext cx="2812270" cy="281227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B87911E-E125-45F6-B766-5C21CEB6B9C2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56FAF7-7A1F-4433-89D1-DE02AD34D26A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093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AF579D-556E-423E-A859-E9F4298A1035}"/>
              </a:ext>
            </a:extLst>
          </p:cNvPr>
          <p:cNvGrpSpPr/>
          <p:nvPr/>
        </p:nvGrpSpPr>
        <p:grpSpPr>
          <a:xfrm>
            <a:off x="8771578" y="1040099"/>
            <a:ext cx="3083724" cy="5734769"/>
            <a:chOff x="8771578" y="1040099"/>
            <a:chExt cx="3083724" cy="573476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DA4712C-472B-4AEF-9F4C-2A9C66AE3893}"/>
                </a:ext>
              </a:extLst>
            </p:cNvPr>
            <p:cNvSpPr/>
            <p:nvPr/>
          </p:nvSpPr>
          <p:spPr>
            <a:xfrm>
              <a:off x="8771578" y="1873513"/>
              <a:ext cx="3083724" cy="7789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solidFill>
                <a:srgbClr val="151718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01C8B17-82FB-426B-BFD1-C33146B32DA0}"/>
                </a:ext>
              </a:extLst>
            </p:cNvPr>
            <p:cNvSpPr/>
            <p:nvPr/>
          </p:nvSpPr>
          <p:spPr>
            <a:xfrm>
              <a:off x="8771578" y="1040099"/>
              <a:ext cx="3083724" cy="7789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E99C9FD-CD4E-458F-8DC7-A6960098A6A5}"/>
                </a:ext>
              </a:extLst>
            </p:cNvPr>
            <p:cNvSpPr/>
            <p:nvPr/>
          </p:nvSpPr>
          <p:spPr>
            <a:xfrm>
              <a:off x="8771578" y="2700012"/>
              <a:ext cx="3083724" cy="7789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714D0CD-B775-40A5-9E57-3439A52580B7}"/>
                </a:ext>
              </a:extLst>
            </p:cNvPr>
            <p:cNvSpPr/>
            <p:nvPr/>
          </p:nvSpPr>
          <p:spPr>
            <a:xfrm>
              <a:off x="8771578" y="3526101"/>
              <a:ext cx="3083724" cy="7789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4DF766D-5039-4DC5-9629-3CA8DE2EA159}"/>
                </a:ext>
              </a:extLst>
            </p:cNvPr>
            <p:cNvSpPr/>
            <p:nvPr/>
          </p:nvSpPr>
          <p:spPr>
            <a:xfrm>
              <a:off x="8771578" y="4347622"/>
              <a:ext cx="3083724" cy="7789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23993CC-493A-4574-9BD5-FB50A34D87FC}"/>
                </a:ext>
              </a:extLst>
            </p:cNvPr>
            <p:cNvSpPr/>
            <p:nvPr/>
          </p:nvSpPr>
          <p:spPr>
            <a:xfrm>
              <a:off x="8771578" y="5169806"/>
              <a:ext cx="3083724" cy="7789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FD13971-E2D7-4B9B-AAEF-8D237282794C}"/>
                </a:ext>
              </a:extLst>
            </p:cNvPr>
            <p:cNvSpPr/>
            <p:nvPr/>
          </p:nvSpPr>
          <p:spPr>
            <a:xfrm>
              <a:off x="8771578" y="5995892"/>
              <a:ext cx="3083724" cy="7789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4305D40-32D2-4486-AA88-48DF3D577B50}"/>
              </a:ext>
            </a:extLst>
          </p:cNvPr>
          <p:cNvGrpSpPr/>
          <p:nvPr/>
        </p:nvGrpSpPr>
        <p:grpSpPr>
          <a:xfrm>
            <a:off x="8739304" y="952691"/>
            <a:ext cx="3637349" cy="6076585"/>
            <a:chOff x="8754549" y="957393"/>
            <a:chExt cx="3637349" cy="60765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97C607-F6F6-4E2C-8DCC-43CC6D43FE9E}"/>
                </a:ext>
              </a:extLst>
            </p:cNvPr>
            <p:cNvSpPr txBox="1"/>
            <p:nvPr/>
          </p:nvSpPr>
          <p:spPr>
            <a:xfrm>
              <a:off x="8811923" y="957393"/>
              <a:ext cx="3259881" cy="1292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①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의 계정 관리가 </a:t>
              </a:r>
              <a:r>
                <a:rPr kumimoji="0" lang="ko-KR" altLang="en-US" sz="1100" b="0" i="0" u="none" strike="noStrike" cap="none" spc="0" normalizeH="0" baseline="0" dirty="0" err="1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가능해야한다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계정을 만들고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 정보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저장하고 조회할 수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있어야한다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 정보라 함은 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[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DD4D7D-5E25-4AF4-9524-59470BC7105C}"/>
                </a:ext>
              </a:extLst>
            </p:cNvPr>
            <p:cNvSpPr txBox="1"/>
            <p:nvPr/>
          </p:nvSpPr>
          <p:spPr>
            <a:xfrm>
              <a:off x="8779964" y="1766479"/>
              <a:ext cx="3291840" cy="1331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②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조회할 수 있어야 한다</a:t>
              </a:r>
              <a:r>
                <a:rPr kumimoji="0" lang="en-US" altLang="ko-KR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각각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구글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틱톡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트위치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트위터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에서 추출하며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목적에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맞게 관리되어야 하며 각각의 특징에 맞게 데이터가 입력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D8B3C3-5FAE-40D1-819C-32170BE31E26}"/>
                </a:ext>
              </a:extLst>
            </p:cNvPr>
            <p:cNvSpPr txBox="1"/>
            <p:nvPr/>
          </p:nvSpPr>
          <p:spPr>
            <a:xfrm>
              <a:off x="8771578" y="2600263"/>
              <a:ext cx="3620320" cy="1354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③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데이터를 조회할 수 있어야 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ASMR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뷰티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자동차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운동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게임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음식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인물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 따라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각각 관리되어야 하며 각 특징에 맞게 데이터가 입력되어야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CF8EE6-4FFC-48EE-A9F1-18E6AA2E6014}"/>
                </a:ext>
              </a:extLst>
            </p:cNvPr>
            <p:cNvSpPr txBox="1"/>
            <p:nvPr/>
          </p:nvSpPr>
          <p:spPr>
            <a:xfrm>
              <a:off x="8754549" y="3450198"/>
              <a:ext cx="3356386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④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상품에 대한 정보를 가지고 있다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정보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이름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가격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정보를 가지고 있다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066047-C60D-443A-BC1D-AB59EBC0A1E8}"/>
                </a:ext>
              </a:extLst>
            </p:cNvPr>
            <p:cNvSpPr txBox="1"/>
            <p:nvPr/>
          </p:nvSpPr>
          <p:spPr>
            <a:xfrm>
              <a:off x="8779964" y="4234193"/>
              <a:ext cx="3228778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⑤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생성된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마다 게시판이 있고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커뮤니티에 대한 정보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있으며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 커뮤니티는 하나의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게시판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을 가지고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하나의 게시판에는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작성될 수 있으며 각 글마다 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댓글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달릴 수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2860A2-3580-4027-80CB-43B707ECC5B5}"/>
                </a:ext>
              </a:extLst>
            </p:cNvPr>
            <p:cNvSpPr txBox="1"/>
            <p:nvPr/>
          </p:nvSpPr>
          <p:spPr>
            <a:xfrm>
              <a:off x="8754549" y="5126598"/>
              <a:ext cx="3356386" cy="1107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⑥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시사되는 종목에 맞게 저장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r>
                <a:rPr kumimoji="0" lang="en-US" altLang="ko-KR" sz="5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최신 뉴스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영화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음악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TV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도서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예술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연예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건강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과학기술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비지니스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세계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종목으로 나뉘며 분류되어 저장 관리 사용 되어야한다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10C96E-7ED6-4F66-B6B9-56F589BBCF1C}"/>
                </a:ext>
              </a:extLst>
            </p:cNvPr>
            <p:cNvSpPr txBox="1"/>
            <p:nvPr/>
          </p:nvSpPr>
          <p:spPr>
            <a:xfrm>
              <a:off x="8779964" y="5849038"/>
              <a:ext cx="3075338" cy="1184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⑦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사용자의 심화 채널 정보를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채널에 대한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기본적인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와 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SNS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정보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영상 분석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9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D2FCF5-CCF6-4CEC-B5A6-92AF3B157239}"/>
              </a:ext>
            </a:extLst>
          </p:cNvPr>
          <p:cNvSpPr/>
          <p:nvPr/>
        </p:nvSpPr>
        <p:spPr>
          <a:xfrm>
            <a:off x="490138" y="1097047"/>
            <a:ext cx="5208697" cy="12172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②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트렌드 키워드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를 조회할 수 있어야 한다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트렌드 키워드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각각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[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구글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틱톡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트위치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트위터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]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에서 추출하며 목적에 맞게 관리되어야 하며 각각의 특징에 맞게 데이터가 입력되어야 한다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05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865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1-2.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 기술서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54C391B-1539-4E09-A3BB-C8A513EDF844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2474753"/>
          <a:ext cx="8128000" cy="11938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트렌드 키워드</a:t>
                      </a:r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트위터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트위터 트렌드 지표 데이터가 담긴 엔티티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트위터 키워드 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트위터 키워드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트위터 키워드 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993761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8729B9-A3E3-4146-A47C-A6A811C47147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B9DA74-991D-4A2D-B9B0-6EC768BFC58B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별: 꼭짓점 5개 33">
            <a:extLst>
              <a:ext uri="{FF2B5EF4-FFF2-40B4-BE49-F238E27FC236}">
                <a16:creationId xmlns:a16="http://schemas.microsoft.com/office/drawing/2014/main" id="{FEA81E48-F139-473E-B62F-3B53ADAFAF8D}"/>
              </a:ext>
            </a:extLst>
          </p:cNvPr>
          <p:cNvSpPr/>
          <p:nvPr/>
        </p:nvSpPr>
        <p:spPr>
          <a:xfrm rot="20480734">
            <a:off x="8539514" y="1763320"/>
            <a:ext cx="367748" cy="364190"/>
          </a:xfrm>
          <a:prstGeom prst="star5">
            <a:avLst>
              <a:gd name="adj" fmla="val 22252"/>
              <a:gd name="hf" fmla="val 105146"/>
              <a:gd name="vf" fmla="val 110557"/>
            </a:avLst>
          </a:prstGeom>
          <a:solidFill>
            <a:srgbClr val="FFFF00"/>
          </a:solidFill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64081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253B2C-E236-4334-AD4E-29F696D0ED69}"/>
              </a:ext>
            </a:extLst>
          </p:cNvPr>
          <p:cNvGrpSpPr/>
          <p:nvPr/>
        </p:nvGrpSpPr>
        <p:grpSpPr>
          <a:xfrm>
            <a:off x="8771578" y="1040099"/>
            <a:ext cx="3083724" cy="5734769"/>
            <a:chOff x="8771578" y="1040099"/>
            <a:chExt cx="3083724" cy="573476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C569445-4C8E-4F25-BB89-2E947E0A5657}"/>
                </a:ext>
              </a:extLst>
            </p:cNvPr>
            <p:cNvSpPr/>
            <p:nvPr/>
          </p:nvSpPr>
          <p:spPr>
            <a:xfrm>
              <a:off x="8771578" y="1040099"/>
              <a:ext cx="3083724" cy="7789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CB82313-7CFC-4894-AF04-7CE75B7EB205}"/>
                </a:ext>
              </a:extLst>
            </p:cNvPr>
            <p:cNvSpPr/>
            <p:nvPr/>
          </p:nvSpPr>
          <p:spPr>
            <a:xfrm>
              <a:off x="8771578" y="2700012"/>
              <a:ext cx="3083724" cy="7789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solidFill>
                <a:srgbClr val="151718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7645545-F00F-40FC-B933-FAC848EEBC60}"/>
                </a:ext>
              </a:extLst>
            </p:cNvPr>
            <p:cNvSpPr/>
            <p:nvPr/>
          </p:nvSpPr>
          <p:spPr>
            <a:xfrm>
              <a:off x="8771578" y="3526101"/>
              <a:ext cx="3083724" cy="7789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F55E772-D8F8-4547-A220-89DA776BF6A6}"/>
                </a:ext>
              </a:extLst>
            </p:cNvPr>
            <p:cNvSpPr/>
            <p:nvPr/>
          </p:nvSpPr>
          <p:spPr>
            <a:xfrm>
              <a:off x="8771578" y="4347622"/>
              <a:ext cx="3083724" cy="7789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CB63BCB-3D26-414D-9605-F5DF041AC41F}"/>
                </a:ext>
              </a:extLst>
            </p:cNvPr>
            <p:cNvSpPr/>
            <p:nvPr/>
          </p:nvSpPr>
          <p:spPr>
            <a:xfrm>
              <a:off x="8771578" y="5169806"/>
              <a:ext cx="3083724" cy="7789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2B4A50A-BBEF-4226-B51D-770075F8B61D}"/>
                </a:ext>
              </a:extLst>
            </p:cNvPr>
            <p:cNvSpPr/>
            <p:nvPr/>
          </p:nvSpPr>
          <p:spPr>
            <a:xfrm>
              <a:off x="8771578" y="5995892"/>
              <a:ext cx="3083724" cy="7789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A352C1B-C9B0-4B12-AE90-43F89640C4EB}"/>
                </a:ext>
              </a:extLst>
            </p:cNvPr>
            <p:cNvSpPr/>
            <p:nvPr/>
          </p:nvSpPr>
          <p:spPr>
            <a:xfrm>
              <a:off x="8771578" y="1873513"/>
              <a:ext cx="3083724" cy="7789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06FEE2E-2ABD-4DA3-8A75-2FDF2389B716}"/>
              </a:ext>
            </a:extLst>
          </p:cNvPr>
          <p:cNvGrpSpPr/>
          <p:nvPr/>
        </p:nvGrpSpPr>
        <p:grpSpPr>
          <a:xfrm>
            <a:off x="8739304" y="952691"/>
            <a:ext cx="3637349" cy="6076585"/>
            <a:chOff x="8754549" y="957393"/>
            <a:chExt cx="3637349" cy="607658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3E8C00-2243-4AE0-97CF-CB4FCB1D8F09}"/>
                </a:ext>
              </a:extLst>
            </p:cNvPr>
            <p:cNvSpPr txBox="1"/>
            <p:nvPr/>
          </p:nvSpPr>
          <p:spPr>
            <a:xfrm>
              <a:off x="8811923" y="957393"/>
              <a:ext cx="3259881" cy="1292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①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의 계정 관리가 </a:t>
              </a:r>
              <a:r>
                <a:rPr kumimoji="0" lang="ko-KR" altLang="en-US" sz="1100" b="0" i="0" u="none" strike="noStrike" cap="none" spc="0" normalizeH="0" baseline="0" dirty="0" err="1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가능해야한다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계정을 만들고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 정보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저장하고 조회할 수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있어야한다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 정보라 함은 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[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20A603-021C-43B8-8670-9D605BA568EA}"/>
                </a:ext>
              </a:extLst>
            </p:cNvPr>
            <p:cNvSpPr txBox="1"/>
            <p:nvPr/>
          </p:nvSpPr>
          <p:spPr>
            <a:xfrm>
              <a:off x="8779964" y="1766479"/>
              <a:ext cx="3291840" cy="1331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②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조회할 수 있어야 한다</a:t>
              </a:r>
              <a:r>
                <a:rPr kumimoji="0" lang="en-US" altLang="ko-KR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각각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구글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틱톡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트위치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트위터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에서 추출하며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목적에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맞게 관리되어야 하며 각각의 특징에 맞게 데이터가 입력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9E71B8-C86B-4E5B-AF72-4D8F0FF9A8B0}"/>
                </a:ext>
              </a:extLst>
            </p:cNvPr>
            <p:cNvSpPr txBox="1"/>
            <p:nvPr/>
          </p:nvSpPr>
          <p:spPr>
            <a:xfrm>
              <a:off x="8771578" y="2600263"/>
              <a:ext cx="3620320" cy="1354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③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데이터를 조회할 수 있어야 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ASMR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뷰티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자동차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운동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게임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음식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인물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 따라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각각 관리되어야 하며 각 특징에 맞게 데이터가 입력되어야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073A91-2462-4D37-B6E5-47B65030AC4E}"/>
                </a:ext>
              </a:extLst>
            </p:cNvPr>
            <p:cNvSpPr txBox="1"/>
            <p:nvPr/>
          </p:nvSpPr>
          <p:spPr>
            <a:xfrm>
              <a:off x="8754549" y="3450198"/>
              <a:ext cx="3356386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④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상품에 대한 정보를 가지고 있다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정보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이름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가격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정보를 가지고 있다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09BFBB-F54E-4239-99C8-5475E95FEAA5}"/>
                </a:ext>
              </a:extLst>
            </p:cNvPr>
            <p:cNvSpPr txBox="1"/>
            <p:nvPr/>
          </p:nvSpPr>
          <p:spPr>
            <a:xfrm>
              <a:off x="8779964" y="4234193"/>
              <a:ext cx="3228778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⑤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생성된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마다 게시판이 있고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커뮤니티에 대한 정보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있으며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 커뮤니티는 하나의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게시판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을 가지고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하나의 게시판에는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작성될 수 있으며 각 글마다 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댓글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달릴 수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4872BD-F37D-4D43-A70D-AD665AEF60A7}"/>
                </a:ext>
              </a:extLst>
            </p:cNvPr>
            <p:cNvSpPr txBox="1"/>
            <p:nvPr/>
          </p:nvSpPr>
          <p:spPr>
            <a:xfrm>
              <a:off x="8754549" y="5126598"/>
              <a:ext cx="3356386" cy="1107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⑥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시사되는 종목에 맞게 저장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r>
                <a:rPr kumimoji="0" lang="en-US" altLang="ko-KR" sz="5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최신 뉴스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영화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음악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TV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도서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예술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연예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건강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과학기술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비지니스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세계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종목으로 나뉘며 분류되어 저장 관리 사용 되어야한다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E593D1-1CAF-472E-91F9-6DDD0B0318B5}"/>
                </a:ext>
              </a:extLst>
            </p:cNvPr>
            <p:cNvSpPr txBox="1"/>
            <p:nvPr/>
          </p:nvSpPr>
          <p:spPr>
            <a:xfrm>
              <a:off x="8779964" y="5849038"/>
              <a:ext cx="3075338" cy="1184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⑦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사용자의 심화 채널 정보를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채널에 대한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기본적인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와 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SNS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정보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영상 분석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9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5AC158-CAFF-47BB-8A4F-34BCA56A4301}"/>
              </a:ext>
            </a:extLst>
          </p:cNvPr>
          <p:cNvSpPr/>
          <p:nvPr/>
        </p:nvSpPr>
        <p:spPr>
          <a:xfrm>
            <a:off x="490139" y="1106515"/>
            <a:ext cx="5208697" cy="1217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③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카테고리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데이터를 조회할 수 있어야 한다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카테고리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[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ASMR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뷰티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자동차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운동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게임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음식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인물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]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에 따라 각각 관리되어야 하며 각 특징에 맞게 데이터가 입력되어야 한다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05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865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1-2.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 기술서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1BDA3925-78ED-491D-A9F3-D8F0F7E4E1D8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2474753"/>
          <a:ext cx="8128000" cy="9194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</a:t>
                      </a:r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[Asmr]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유튜브의 대표 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Asmr 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채널에 대한 정보가 담긴 엔티티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9D766E39-4883-459A-837E-067DC1DE82D3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3584144"/>
          <a:ext cx="8128000" cy="9194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</a:t>
                      </a:r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[Beauti]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유튜브의 대표 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Beauti 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채널에 대한 정보가 담긴 엔티티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</a:tbl>
          </a:graphicData>
        </a:graphic>
      </p:graphicFrame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726570A-8F1C-480D-AE11-56258F03A8C0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4693535"/>
          <a:ext cx="8128000" cy="9194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</a:t>
                      </a:r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[Car]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유튜브의 대표 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Car 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채널에 대한 정보가 담긴 엔티티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</a:tbl>
          </a:graphicData>
        </a:graphic>
      </p:graphicFrame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6612A494-A0C8-436D-BC36-45BA16437D30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5802926"/>
          <a:ext cx="8128000" cy="9194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</a:t>
                      </a:r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[Fitness]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유튜브의 대표 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Fitness 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채널에 대한 정보가 담긴 엔티티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4828996-CD73-41A5-A287-B1DE84CB5A1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2CB95AE-C559-4B9A-83F2-554FF0116539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별: 꼭짓점 5개 38">
            <a:extLst>
              <a:ext uri="{FF2B5EF4-FFF2-40B4-BE49-F238E27FC236}">
                <a16:creationId xmlns:a16="http://schemas.microsoft.com/office/drawing/2014/main" id="{9DA957BA-C9CA-4899-B7E2-7F46323F79DC}"/>
              </a:ext>
            </a:extLst>
          </p:cNvPr>
          <p:cNvSpPr/>
          <p:nvPr/>
        </p:nvSpPr>
        <p:spPr>
          <a:xfrm rot="20480734">
            <a:off x="8587703" y="2507507"/>
            <a:ext cx="367748" cy="364190"/>
          </a:xfrm>
          <a:prstGeom prst="star5">
            <a:avLst>
              <a:gd name="adj" fmla="val 22252"/>
              <a:gd name="hf" fmla="val 105146"/>
              <a:gd name="vf" fmla="val 110557"/>
            </a:avLst>
          </a:prstGeom>
          <a:solidFill>
            <a:srgbClr val="FFFF00"/>
          </a:solidFill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219569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82B1F0-63AD-468E-8FAF-845E1FF4F832}"/>
              </a:ext>
            </a:extLst>
          </p:cNvPr>
          <p:cNvGrpSpPr/>
          <p:nvPr/>
        </p:nvGrpSpPr>
        <p:grpSpPr>
          <a:xfrm>
            <a:off x="8771578" y="1040099"/>
            <a:ext cx="3083724" cy="5734769"/>
            <a:chOff x="8771578" y="1040099"/>
            <a:chExt cx="3083724" cy="573476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923C4A-CAE6-42CF-B190-889BFB7553C9}"/>
                </a:ext>
              </a:extLst>
            </p:cNvPr>
            <p:cNvSpPr/>
            <p:nvPr/>
          </p:nvSpPr>
          <p:spPr>
            <a:xfrm>
              <a:off x="8771578" y="1040099"/>
              <a:ext cx="3083724" cy="7789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D6BF3E8-91A4-4AC1-A562-2EC250505DAC}"/>
                </a:ext>
              </a:extLst>
            </p:cNvPr>
            <p:cNvSpPr/>
            <p:nvPr/>
          </p:nvSpPr>
          <p:spPr>
            <a:xfrm>
              <a:off x="8771578" y="2700012"/>
              <a:ext cx="3083724" cy="7789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solidFill>
                <a:srgbClr val="151718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549F02E-6112-417E-872D-6F0C8C668568}"/>
                </a:ext>
              </a:extLst>
            </p:cNvPr>
            <p:cNvSpPr/>
            <p:nvPr/>
          </p:nvSpPr>
          <p:spPr>
            <a:xfrm>
              <a:off x="8771578" y="3526101"/>
              <a:ext cx="3083724" cy="7789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4C06A04-367A-4B39-833E-35ACF494D98C}"/>
                </a:ext>
              </a:extLst>
            </p:cNvPr>
            <p:cNvSpPr/>
            <p:nvPr/>
          </p:nvSpPr>
          <p:spPr>
            <a:xfrm>
              <a:off x="8771578" y="4347622"/>
              <a:ext cx="3083724" cy="7789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A6B5EB9-EEA9-4D06-A7B5-C7B1AC849EA1}"/>
                </a:ext>
              </a:extLst>
            </p:cNvPr>
            <p:cNvSpPr/>
            <p:nvPr/>
          </p:nvSpPr>
          <p:spPr>
            <a:xfrm>
              <a:off x="8771578" y="5169806"/>
              <a:ext cx="3083724" cy="7789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47A9D00-7AA2-4BED-81E8-BCB4927DEA3B}"/>
                </a:ext>
              </a:extLst>
            </p:cNvPr>
            <p:cNvSpPr/>
            <p:nvPr/>
          </p:nvSpPr>
          <p:spPr>
            <a:xfrm>
              <a:off x="8771578" y="5995892"/>
              <a:ext cx="3083724" cy="7789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52EE13C-9373-4F3B-901C-BC985A25005F}"/>
                </a:ext>
              </a:extLst>
            </p:cNvPr>
            <p:cNvSpPr/>
            <p:nvPr/>
          </p:nvSpPr>
          <p:spPr>
            <a:xfrm>
              <a:off x="8771578" y="1873513"/>
              <a:ext cx="3083724" cy="7789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5DFEB3F-5706-4231-B8DC-B0F85370D3A6}"/>
              </a:ext>
            </a:extLst>
          </p:cNvPr>
          <p:cNvGrpSpPr/>
          <p:nvPr/>
        </p:nvGrpSpPr>
        <p:grpSpPr>
          <a:xfrm>
            <a:off x="8739304" y="952691"/>
            <a:ext cx="3637349" cy="6076585"/>
            <a:chOff x="8754549" y="957393"/>
            <a:chExt cx="3637349" cy="607658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FF58B9-FF14-4009-851E-9741ADBA5E91}"/>
                </a:ext>
              </a:extLst>
            </p:cNvPr>
            <p:cNvSpPr txBox="1"/>
            <p:nvPr/>
          </p:nvSpPr>
          <p:spPr>
            <a:xfrm>
              <a:off x="8811923" y="957393"/>
              <a:ext cx="3259881" cy="1292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①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의 계정 관리가 </a:t>
              </a:r>
              <a:r>
                <a:rPr kumimoji="0" lang="ko-KR" altLang="en-US" sz="1100" b="0" i="0" u="none" strike="noStrike" cap="none" spc="0" normalizeH="0" baseline="0" dirty="0" err="1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가능해야한다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계정을 만들고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 정보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저장하고 조회할 수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있어야한다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 정보라 함은 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[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1F5589-C7B3-4908-B3F1-F910DDCF71E8}"/>
                </a:ext>
              </a:extLst>
            </p:cNvPr>
            <p:cNvSpPr txBox="1"/>
            <p:nvPr/>
          </p:nvSpPr>
          <p:spPr>
            <a:xfrm>
              <a:off x="8779964" y="1766479"/>
              <a:ext cx="3291840" cy="1331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②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조회할 수 있어야 한다</a:t>
              </a:r>
              <a:r>
                <a:rPr kumimoji="0" lang="en-US" altLang="ko-KR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각각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구글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틱톡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트위치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트위터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에서 추출하며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목적에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맞게 관리되어야 하며 각각의 특징에 맞게 데이터가 입력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F1FB79-33E4-42EF-B600-D3E47A05E68D}"/>
                </a:ext>
              </a:extLst>
            </p:cNvPr>
            <p:cNvSpPr txBox="1"/>
            <p:nvPr/>
          </p:nvSpPr>
          <p:spPr>
            <a:xfrm>
              <a:off x="8771578" y="2600263"/>
              <a:ext cx="3620320" cy="1354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③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데이터를 조회할 수 있어야 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ASMR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뷰티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자동차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운동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게임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음식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인물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 따라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각각 관리되어야 하며 각 특징에 맞게 데이터가 입력되어야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CE6EE0-D696-4F1A-B77F-01E3CC2F146A}"/>
                </a:ext>
              </a:extLst>
            </p:cNvPr>
            <p:cNvSpPr txBox="1"/>
            <p:nvPr/>
          </p:nvSpPr>
          <p:spPr>
            <a:xfrm>
              <a:off x="8754549" y="3450198"/>
              <a:ext cx="3356386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④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상품에 대한 정보를 가지고 있다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정보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이름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가격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정보를 가지고 있다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C6D009-6A4A-4FC0-81DF-60987E1EA108}"/>
                </a:ext>
              </a:extLst>
            </p:cNvPr>
            <p:cNvSpPr txBox="1"/>
            <p:nvPr/>
          </p:nvSpPr>
          <p:spPr>
            <a:xfrm>
              <a:off x="8779964" y="4234193"/>
              <a:ext cx="3228778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⑤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생성된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마다 게시판이 있고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커뮤니티에 대한 정보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있으며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 커뮤니티는 하나의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게시판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을 가지고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하나의 게시판에는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작성될 수 있으며 각 글마다 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댓글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달릴 수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5C9726-B11F-4B9E-A31F-59ABCF4F24A0}"/>
                </a:ext>
              </a:extLst>
            </p:cNvPr>
            <p:cNvSpPr txBox="1"/>
            <p:nvPr/>
          </p:nvSpPr>
          <p:spPr>
            <a:xfrm>
              <a:off x="8754549" y="5126598"/>
              <a:ext cx="3356386" cy="1107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⑥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시사되는 종목에 맞게 저장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r>
                <a:rPr kumimoji="0" lang="en-US" altLang="ko-KR" sz="5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최신 뉴스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영화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음악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TV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도서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예술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연예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건강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과학기술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비지니스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세계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종목으로 나뉘며 분류되어 저장 관리 사용 되어야한다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CCF58C-2865-41B9-AD9A-92EA9270CEC0}"/>
                </a:ext>
              </a:extLst>
            </p:cNvPr>
            <p:cNvSpPr txBox="1"/>
            <p:nvPr/>
          </p:nvSpPr>
          <p:spPr>
            <a:xfrm>
              <a:off x="8779964" y="5849038"/>
              <a:ext cx="3075338" cy="1184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⑦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사용자의 심화 채널 정보를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채널에 대한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기본적인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와 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SNS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정보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영상 분석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9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5AC158-CAFF-47BB-8A4F-34BCA56A4301}"/>
              </a:ext>
            </a:extLst>
          </p:cNvPr>
          <p:cNvSpPr/>
          <p:nvPr/>
        </p:nvSpPr>
        <p:spPr>
          <a:xfrm>
            <a:off x="490139" y="1106515"/>
            <a:ext cx="5208697" cy="1217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③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카테고리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데이터를 조회할 수 있어야 한다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카테고리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[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ASMR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뷰티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자동차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운동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게임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음식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AED7E8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인물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]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에 따라 각각 관리되어야 하며 각 특징에 맞게 데이터가 입력되어야 한다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05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865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1-2.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 기술서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1BDA3925-78ED-491D-A9F3-D8F0F7E4E1D8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2474753"/>
          <a:ext cx="8128000" cy="9194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</a:t>
                      </a:r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[Game]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유튜브의 대표 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Game 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채널에 대한 정보가 담긴 엔티티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9D766E39-4883-459A-837E-067DC1DE82D3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3584144"/>
          <a:ext cx="8128000" cy="9194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</a:t>
                      </a:r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[Mukbang]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유튜브의 대표 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Mukbang 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채널에 대한 정보가 담긴 엔티티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</a:tbl>
          </a:graphicData>
        </a:graphic>
      </p:graphicFrame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E726570A-8F1C-480D-AE11-56258F03A8C0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4693535"/>
          <a:ext cx="8128000" cy="14681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</a:t>
                      </a:r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[User]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유튜브의 대표 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 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채널에 대한 정보가 담긴 엔티티 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[ Default ]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이미지 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917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카테고리 채널 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639800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823095-80AD-4699-85F8-22B34291CC8B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D9C48E-FD6B-4658-9045-BD7851F874E4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별: 꼭짓점 5개 36">
            <a:extLst>
              <a:ext uri="{FF2B5EF4-FFF2-40B4-BE49-F238E27FC236}">
                <a16:creationId xmlns:a16="http://schemas.microsoft.com/office/drawing/2014/main" id="{8541C6CA-BF0F-4096-A572-3D4A1F513720}"/>
              </a:ext>
            </a:extLst>
          </p:cNvPr>
          <p:cNvSpPr/>
          <p:nvPr/>
        </p:nvSpPr>
        <p:spPr>
          <a:xfrm rot="20480734">
            <a:off x="8587703" y="2507507"/>
            <a:ext cx="367748" cy="364190"/>
          </a:xfrm>
          <a:prstGeom prst="star5">
            <a:avLst>
              <a:gd name="adj" fmla="val 22252"/>
              <a:gd name="hf" fmla="val 105146"/>
              <a:gd name="vf" fmla="val 110557"/>
            </a:avLst>
          </a:prstGeom>
          <a:solidFill>
            <a:srgbClr val="FFFF00"/>
          </a:solidFill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31229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1F0285-5A44-4774-8793-6EF1D97449DC}"/>
              </a:ext>
            </a:extLst>
          </p:cNvPr>
          <p:cNvGrpSpPr/>
          <p:nvPr/>
        </p:nvGrpSpPr>
        <p:grpSpPr>
          <a:xfrm>
            <a:off x="8771578" y="1040099"/>
            <a:ext cx="3083724" cy="5734769"/>
            <a:chOff x="8771578" y="1040099"/>
            <a:chExt cx="3083724" cy="573476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EB037DE-05BE-40F4-99F7-C2F549727EC2}"/>
                </a:ext>
              </a:extLst>
            </p:cNvPr>
            <p:cNvSpPr/>
            <p:nvPr/>
          </p:nvSpPr>
          <p:spPr>
            <a:xfrm>
              <a:off x="8771578" y="1040099"/>
              <a:ext cx="3083724" cy="7789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BB9ACEC-68A2-4A7F-9A54-8AE6AA36AA1B}"/>
                </a:ext>
              </a:extLst>
            </p:cNvPr>
            <p:cNvSpPr/>
            <p:nvPr/>
          </p:nvSpPr>
          <p:spPr>
            <a:xfrm>
              <a:off x="8771578" y="2700012"/>
              <a:ext cx="3083724" cy="7789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E80B325-C39C-4BAA-86AA-B48BB363383F}"/>
                </a:ext>
              </a:extLst>
            </p:cNvPr>
            <p:cNvSpPr/>
            <p:nvPr/>
          </p:nvSpPr>
          <p:spPr>
            <a:xfrm>
              <a:off x="8771578" y="3526101"/>
              <a:ext cx="3083724" cy="7789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solidFill>
                <a:srgbClr val="151718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C51A240-3973-4A90-A083-746307261D59}"/>
                </a:ext>
              </a:extLst>
            </p:cNvPr>
            <p:cNvSpPr/>
            <p:nvPr/>
          </p:nvSpPr>
          <p:spPr>
            <a:xfrm>
              <a:off x="8771578" y="4347622"/>
              <a:ext cx="3083724" cy="7789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4C3DCA0-1976-4DFD-A3E2-409E604577F4}"/>
                </a:ext>
              </a:extLst>
            </p:cNvPr>
            <p:cNvSpPr/>
            <p:nvPr/>
          </p:nvSpPr>
          <p:spPr>
            <a:xfrm>
              <a:off x="8771578" y="5169806"/>
              <a:ext cx="3083724" cy="7789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EDC288C-BD70-4716-98A2-274DDA94C10F}"/>
                </a:ext>
              </a:extLst>
            </p:cNvPr>
            <p:cNvSpPr/>
            <p:nvPr/>
          </p:nvSpPr>
          <p:spPr>
            <a:xfrm>
              <a:off x="8771578" y="5995892"/>
              <a:ext cx="3083724" cy="7789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B8EEA66-B622-47F3-8184-62C637B94214}"/>
                </a:ext>
              </a:extLst>
            </p:cNvPr>
            <p:cNvSpPr/>
            <p:nvPr/>
          </p:nvSpPr>
          <p:spPr>
            <a:xfrm>
              <a:off x="8771578" y="1873513"/>
              <a:ext cx="3083724" cy="7789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6991D1-0E32-4561-8C1B-5D33D90E8DE2}"/>
              </a:ext>
            </a:extLst>
          </p:cNvPr>
          <p:cNvGrpSpPr/>
          <p:nvPr/>
        </p:nvGrpSpPr>
        <p:grpSpPr>
          <a:xfrm>
            <a:off x="8739304" y="952691"/>
            <a:ext cx="3637349" cy="6076585"/>
            <a:chOff x="8754549" y="957393"/>
            <a:chExt cx="3637349" cy="60765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CB0990-53F1-427A-BD3C-E0136CB23AD1}"/>
                </a:ext>
              </a:extLst>
            </p:cNvPr>
            <p:cNvSpPr txBox="1"/>
            <p:nvPr/>
          </p:nvSpPr>
          <p:spPr>
            <a:xfrm>
              <a:off x="8811923" y="957393"/>
              <a:ext cx="3259881" cy="1292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①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의 계정 관리가 </a:t>
              </a:r>
              <a:r>
                <a:rPr kumimoji="0" lang="ko-KR" altLang="en-US" sz="1100" b="0" i="0" u="none" strike="noStrike" cap="none" spc="0" normalizeH="0" baseline="0" dirty="0" err="1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가능해야한다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계정을 만들고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 정보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저장하고 조회할 수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있어야한다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 정보라 함은 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[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1B5366-6B41-4B2D-904E-248F16AC71FD}"/>
                </a:ext>
              </a:extLst>
            </p:cNvPr>
            <p:cNvSpPr txBox="1"/>
            <p:nvPr/>
          </p:nvSpPr>
          <p:spPr>
            <a:xfrm>
              <a:off x="8779964" y="1766479"/>
              <a:ext cx="3291840" cy="1331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②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조회할 수 있어야 한다</a:t>
              </a:r>
              <a:r>
                <a:rPr kumimoji="0" lang="en-US" altLang="ko-KR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각각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구글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틱톡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트위치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트위터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에서 추출하며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목적에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맞게 관리되어야 하며 각각의 특징에 맞게 데이터가 입력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EE4C39-3886-4B5A-97DB-704827E60605}"/>
                </a:ext>
              </a:extLst>
            </p:cNvPr>
            <p:cNvSpPr txBox="1"/>
            <p:nvPr/>
          </p:nvSpPr>
          <p:spPr>
            <a:xfrm>
              <a:off x="8771578" y="2600263"/>
              <a:ext cx="3620320" cy="1354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③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데이터를 조회할 수 있어야 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ASMR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뷰티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자동차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운동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게임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음식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인물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 따라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각각 관리되어야 하며 각 특징에 맞게 데이터가 입력되어야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FF4ECF-21D1-4AC8-8840-7235A6930210}"/>
                </a:ext>
              </a:extLst>
            </p:cNvPr>
            <p:cNvSpPr txBox="1"/>
            <p:nvPr/>
          </p:nvSpPr>
          <p:spPr>
            <a:xfrm>
              <a:off x="8754549" y="3450198"/>
              <a:ext cx="3356386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④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상품에 대한 정보를 가지고 있다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정보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이름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가격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정보를 가지고 있다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7DC01A-F620-4E00-81DD-E69805BD48EF}"/>
                </a:ext>
              </a:extLst>
            </p:cNvPr>
            <p:cNvSpPr txBox="1"/>
            <p:nvPr/>
          </p:nvSpPr>
          <p:spPr>
            <a:xfrm>
              <a:off x="8779964" y="4234193"/>
              <a:ext cx="3228778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⑤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생성된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마다 게시판이 있고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커뮤니티에 대한 정보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있으며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 커뮤니티는 하나의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게시판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을 가지고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하나의 게시판에는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작성될 수 있으며 각 글마다 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댓글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달릴 수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EBA35C-9F6E-46DC-926D-9E0667CEF3F1}"/>
                </a:ext>
              </a:extLst>
            </p:cNvPr>
            <p:cNvSpPr txBox="1"/>
            <p:nvPr/>
          </p:nvSpPr>
          <p:spPr>
            <a:xfrm>
              <a:off x="8754549" y="5126598"/>
              <a:ext cx="3356386" cy="1107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⑥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시사되는 종목에 맞게 저장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r>
                <a:rPr kumimoji="0" lang="en-US" altLang="ko-KR" sz="5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최신 뉴스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영화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음악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TV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도서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예술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연예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건강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과학기술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비지니스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세계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종목으로 나뉘며 분류되어 저장 관리 사용 되어야한다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5FBA36-92FD-44CE-AE46-BABC91D35766}"/>
                </a:ext>
              </a:extLst>
            </p:cNvPr>
            <p:cNvSpPr txBox="1"/>
            <p:nvPr/>
          </p:nvSpPr>
          <p:spPr>
            <a:xfrm>
              <a:off x="8779964" y="5849038"/>
              <a:ext cx="3075338" cy="1184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⑦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사용자의 심화 채널 정보를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채널에 대한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기본적인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와 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SNS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정보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영상 분석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9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53F921-7806-43FD-9641-8ECE64CDE083}"/>
              </a:ext>
            </a:extLst>
          </p:cNvPr>
          <p:cNvSpPr/>
          <p:nvPr/>
        </p:nvSpPr>
        <p:spPr>
          <a:xfrm>
            <a:off x="490139" y="1115527"/>
            <a:ext cx="5208697" cy="12172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④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상품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은 상품에 대한 정보를 가지고 있다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상품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은 </a:t>
            </a:r>
            <a:r>
              <a:rPr lang="ko-KR" altLang="en-US" sz="1050">
                <a:highlight>
                  <a:srgbClr val="AED7E8"/>
                </a:highligh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상품 정보</a:t>
            </a:r>
            <a:r>
              <a:rPr lang="ko-KR" altLang="en-US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와 </a:t>
            </a:r>
            <a:r>
              <a:rPr lang="ko-KR" altLang="en-US" sz="1050">
                <a:highlight>
                  <a:srgbClr val="AED7E8"/>
                </a:highligh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상품 이름</a:t>
            </a: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050">
                <a:highlight>
                  <a:srgbClr val="AED7E8"/>
                </a:highligh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상품 가격</a:t>
            </a:r>
            <a:r>
              <a:rPr lang="en-US" altLang="ko-KR" sz="1050">
                <a:highlight>
                  <a:srgbClr val="AED7E8"/>
                </a:highligh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  <a:r>
              <a:rPr lang="ko-KR" altLang="en-US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050">
                <a:highlight>
                  <a:srgbClr val="AED7E8"/>
                </a:highligh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상품 구매 내역 </a:t>
            </a:r>
            <a:r>
              <a:rPr lang="ko-KR" altLang="en-US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정보를 가지고 있다</a:t>
            </a: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05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865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1-2.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 기술서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1BDA3925-78ED-491D-A9F3-D8F0F7E4E1D8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2474753"/>
          <a:ext cx="8128000" cy="14681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980137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083863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엔티티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상품에 대한 정보를 담고 있는 엔티티입니다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 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9303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 구매내역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다중 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3355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8837F3-DCAF-456A-83C2-1EAFA2C2DA95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B6B5650-A0F3-4239-B154-432B4E2DB45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별: 꼭짓점 5개 33">
            <a:extLst>
              <a:ext uri="{FF2B5EF4-FFF2-40B4-BE49-F238E27FC236}">
                <a16:creationId xmlns:a16="http://schemas.microsoft.com/office/drawing/2014/main" id="{740064B7-C106-409E-9059-2CC49B2EF0B0}"/>
              </a:ext>
            </a:extLst>
          </p:cNvPr>
          <p:cNvSpPr/>
          <p:nvPr/>
        </p:nvSpPr>
        <p:spPr>
          <a:xfrm rot="20480734">
            <a:off x="8587705" y="3356109"/>
            <a:ext cx="367748" cy="364190"/>
          </a:xfrm>
          <a:prstGeom prst="star5">
            <a:avLst>
              <a:gd name="adj" fmla="val 22252"/>
              <a:gd name="hf" fmla="val 105146"/>
              <a:gd name="vf" fmla="val 110557"/>
            </a:avLst>
          </a:prstGeom>
          <a:solidFill>
            <a:srgbClr val="FFFF00"/>
          </a:solidFill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98503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C07162-FF63-4FAE-8679-365F8FA5C732}"/>
              </a:ext>
            </a:extLst>
          </p:cNvPr>
          <p:cNvGrpSpPr/>
          <p:nvPr/>
        </p:nvGrpSpPr>
        <p:grpSpPr>
          <a:xfrm>
            <a:off x="8771578" y="1040099"/>
            <a:ext cx="3083724" cy="5734769"/>
            <a:chOff x="8771578" y="1040099"/>
            <a:chExt cx="3083724" cy="573476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4E7F605-A53D-4E4A-B689-AE0861B88878}"/>
                </a:ext>
              </a:extLst>
            </p:cNvPr>
            <p:cNvSpPr/>
            <p:nvPr/>
          </p:nvSpPr>
          <p:spPr>
            <a:xfrm>
              <a:off x="8771578" y="1040099"/>
              <a:ext cx="3083724" cy="7789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6F4B49A-C2CC-4335-918B-EF6B05534DB0}"/>
                </a:ext>
              </a:extLst>
            </p:cNvPr>
            <p:cNvSpPr/>
            <p:nvPr/>
          </p:nvSpPr>
          <p:spPr>
            <a:xfrm>
              <a:off x="8771578" y="2700012"/>
              <a:ext cx="3083724" cy="7789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30B2030-1030-47D2-9A6E-934B82E3574C}"/>
                </a:ext>
              </a:extLst>
            </p:cNvPr>
            <p:cNvSpPr/>
            <p:nvPr/>
          </p:nvSpPr>
          <p:spPr>
            <a:xfrm>
              <a:off x="8771578" y="3526101"/>
              <a:ext cx="3083724" cy="7789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5587BED-F7D0-4021-835B-B4B6E5DD1454}"/>
                </a:ext>
              </a:extLst>
            </p:cNvPr>
            <p:cNvSpPr/>
            <p:nvPr/>
          </p:nvSpPr>
          <p:spPr>
            <a:xfrm>
              <a:off x="8771578" y="4347622"/>
              <a:ext cx="3083724" cy="7789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>
              <a:solidFill>
                <a:srgbClr val="151718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18E88B9-5A16-4319-9988-DCF94CB22090}"/>
                </a:ext>
              </a:extLst>
            </p:cNvPr>
            <p:cNvSpPr/>
            <p:nvPr/>
          </p:nvSpPr>
          <p:spPr>
            <a:xfrm>
              <a:off x="8771578" y="5169806"/>
              <a:ext cx="3083724" cy="7789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D12D49D-512F-4B8F-A0BA-9DBC5AE49245}"/>
                </a:ext>
              </a:extLst>
            </p:cNvPr>
            <p:cNvSpPr/>
            <p:nvPr/>
          </p:nvSpPr>
          <p:spPr>
            <a:xfrm>
              <a:off x="8771578" y="5995892"/>
              <a:ext cx="3083724" cy="7789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BBBD3D0-BEA8-48A1-9988-D0DA11C2EEE6}"/>
                </a:ext>
              </a:extLst>
            </p:cNvPr>
            <p:cNvSpPr/>
            <p:nvPr/>
          </p:nvSpPr>
          <p:spPr>
            <a:xfrm>
              <a:off x="8771578" y="1873513"/>
              <a:ext cx="3083724" cy="7789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12DEF2-A313-441F-BE75-D143E3BACF70}"/>
              </a:ext>
            </a:extLst>
          </p:cNvPr>
          <p:cNvGrpSpPr/>
          <p:nvPr/>
        </p:nvGrpSpPr>
        <p:grpSpPr>
          <a:xfrm>
            <a:off x="8739304" y="952691"/>
            <a:ext cx="3637349" cy="6076585"/>
            <a:chOff x="8754549" y="957393"/>
            <a:chExt cx="3637349" cy="60765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75BE66-F906-4B15-9B8C-A9ACF2B73673}"/>
                </a:ext>
              </a:extLst>
            </p:cNvPr>
            <p:cNvSpPr txBox="1"/>
            <p:nvPr/>
          </p:nvSpPr>
          <p:spPr>
            <a:xfrm>
              <a:off x="8811923" y="957393"/>
              <a:ext cx="3259881" cy="1292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①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의 계정 관리가 </a:t>
              </a:r>
              <a:r>
                <a:rPr kumimoji="0" lang="ko-KR" altLang="en-US" sz="1100" b="0" i="0" u="none" strike="noStrike" cap="none" spc="0" normalizeH="0" baseline="0" dirty="0" err="1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가능해야한다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계정을 만들고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 정보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저장하고 조회할 수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있어야한다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 정보라 함은 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[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C92BDC-39CC-49A8-96E9-0B710F8851C2}"/>
                </a:ext>
              </a:extLst>
            </p:cNvPr>
            <p:cNvSpPr txBox="1"/>
            <p:nvPr/>
          </p:nvSpPr>
          <p:spPr>
            <a:xfrm>
              <a:off x="8779964" y="1766479"/>
              <a:ext cx="3291840" cy="1331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②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조회할 수 있어야 한다</a:t>
              </a:r>
              <a:r>
                <a:rPr kumimoji="0" lang="en-US" altLang="ko-KR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각각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구글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틱톡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트위치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트위터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에서 추출하며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목적에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맞게 관리되어야 하며 각각의 특징에 맞게 데이터가 입력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520576-9625-42F1-838D-17B5928545A3}"/>
                </a:ext>
              </a:extLst>
            </p:cNvPr>
            <p:cNvSpPr txBox="1"/>
            <p:nvPr/>
          </p:nvSpPr>
          <p:spPr>
            <a:xfrm>
              <a:off x="8771578" y="2600263"/>
              <a:ext cx="3620320" cy="1354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③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데이터를 조회할 수 있어야 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ASMR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뷰티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자동차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운동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게임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음식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인물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 따라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각각 관리되어야 하며 각 특징에 맞게 데이터가 입력되어야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4E6BEA-DE41-4EE4-A0BC-012AF1A8ACFD}"/>
                </a:ext>
              </a:extLst>
            </p:cNvPr>
            <p:cNvSpPr txBox="1"/>
            <p:nvPr/>
          </p:nvSpPr>
          <p:spPr>
            <a:xfrm>
              <a:off x="8754549" y="3450198"/>
              <a:ext cx="3356386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④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상품에 대한 정보를 가지고 있다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정보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이름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가격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정보를 가지고 있다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D79196-ADB7-44AD-A89E-1CA80922A0D8}"/>
                </a:ext>
              </a:extLst>
            </p:cNvPr>
            <p:cNvSpPr txBox="1"/>
            <p:nvPr/>
          </p:nvSpPr>
          <p:spPr>
            <a:xfrm>
              <a:off x="8779964" y="4234193"/>
              <a:ext cx="3228778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⑤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생성된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마다 게시판이 있고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커뮤니티에 대한 정보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있으며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 커뮤니티는 하나의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게시판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을 가지고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하나의 게시판에는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작성될 수 있으며 각 글마다 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댓글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달릴 수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48AEEB-7CF0-43CA-B751-FB735EF23757}"/>
                </a:ext>
              </a:extLst>
            </p:cNvPr>
            <p:cNvSpPr txBox="1"/>
            <p:nvPr/>
          </p:nvSpPr>
          <p:spPr>
            <a:xfrm>
              <a:off x="8754549" y="5126598"/>
              <a:ext cx="3356386" cy="1107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⑥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시사되는 종목에 맞게 저장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r>
                <a:rPr kumimoji="0" lang="en-US" altLang="ko-KR" sz="5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최신 뉴스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영화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음악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TV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도서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예술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연예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건강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과학기술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비지니스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세계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종목으로 나뉘며 분류되어 저장 관리 사용 되어야한다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C5A6DC-2873-495E-B92D-09EBE03B59A1}"/>
                </a:ext>
              </a:extLst>
            </p:cNvPr>
            <p:cNvSpPr txBox="1"/>
            <p:nvPr/>
          </p:nvSpPr>
          <p:spPr>
            <a:xfrm>
              <a:off x="8779964" y="5849038"/>
              <a:ext cx="3075338" cy="1184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⑦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사용자의 심화 채널 정보를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채널에 대한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기본적인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와 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SNS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정보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영상 분석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9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A9AA32-B854-42F9-BDCA-1306009FC176}"/>
              </a:ext>
            </a:extLst>
          </p:cNvPr>
          <p:cNvSpPr/>
          <p:nvPr/>
        </p:nvSpPr>
        <p:spPr>
          <a:xfrm>
            <a:off x="490138" y="1115527"/>
            <a:ext cx="5208698" cy="12172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⑤ 생성된 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커뮤니티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마다 게시판이 있고 관리되어야 한다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커뮤니티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커뮤니티에 대한 정보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를 가지고 있으며 각 커뮤니티는 하나의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게시판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을 가지고 있다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,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하나의 게시판에는 다수의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게시글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이 작성될 수 있으며 각 글마다 다수의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댓글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이 달릴 수 있다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lang="en-US" altLang="ko-KR" sz="105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865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1-2.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 기술서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1BDA3925-78ED-491D-A9F3-D8F0F7E4E1D8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2474753"/>
          <a:ext cx="8128000" cy="2839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837262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226738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엔티티 명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엔티티 설명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관련 속성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비고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</a:t>
                      </a:r>
                    </a:p>
                  </a:txBody>
                  <a:tcPr anchor="ctr"/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커뮤니티에 대한 정보를 가지고 있는 엔티티입니다</a:t>
                      </a:r>
                      <a:r>
                        <a:rPr lang="en-US" altLang="ko-KR" b="0"/>
                        <a:t>.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 생성자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호스트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9303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 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다중 인스턴스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33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 공개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5648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 생성일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9696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 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개념적 분리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61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 게시판 댓글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다중 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07868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 가입 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다중 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4056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9A3EFA-1D2B-461B-8890-FEDA527164DE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63702B4-886C-4B31-9631-7703D4612126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별: 꼭짓점 5개 33">
            <a:extLst>
              <a:ext uri="{FF2B5EF4-FFF2-40B4-BE49-F238E27FC236}">
                <a16:creationId xmlns:a16="http://schemas.microsoft.com/office/drawing/2014/main" id="{2637D311-5329-465A-963E-988A95477DA1}"/>
              </a:ext>
            </a:extLst>
          </p:cNvPr>
          <p:cNvSpPr/>
          <p:nvPr/>
        </p:nvSpPr>
        <p:spPr>
          <a:xfrm rot="20480734">
            <a:off x="8580844" y="4140416"/>
            <a:ext cx="367748" cy="364190"/>
          </a:xfrm>
          <a:prstGeom prst="star5">
            <a:avLst>
              <a:gd name="adj" fmla="val 22252"/>
              <a:gd name="hf" fmla="val 105146"/>
              <a:gd name="vf" fmla="val 110557"/>
            </a:avLst>
          </a:prstGeom>
          <a:solidFill>
            <a:srgbClr val="FFFF00"/>
          </a:solidFill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590419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5EBCF2-FAA4-41D0-B9C6-E9A26EC8A36B}"/>
              </a:ext>
            </a:extLst>
          </p:cNvPr>
          <p:cNvGrpSpPr/>
          <p:nvPr/>
        </p:nvGrpSpPr>
        <p:grpSpPr>
          <a:xfrm>
            <a:off x="8771578" y="1040099"/>
            <a:ext cx="3083724" cy="5734769"/>
            <a:chOff x="8771578" y="1040099"/>
            <a:chExt cx="3083724" cy="573476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07A52CB-7E76-41A1-BB7E-54464B8A6F0D}"/>
                </a:ext>
              </a:extLst>
            </p:cNvPr>
            <p:cNvSpPr/>
            <p:nvPr/>
          </p:nvSpPr>
          <p:spPr>
            <a:xfrm>
              <a:off x="8771578" y="1040099"/>
              <a:ext cx="3083724" cy="7789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167D04E-C558-468E-BD4F-47D97CEF6319}"/>
                </a:ext>
              </a:extLst>
            </p:cNvPr>
            <p:cNvSpPr/>
            <p:nvPr/>
          </p:nvSpPr>
          <p:spPr>
            <a:xfrm>
              <a:off x="8771578" y="2700012"/>
              <a:ext cx="3083724" cy="7789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070F031-6EDD-4434-8C7A-9E9DFFC25860}"/>
                </a:ext>
              </a:extLst>
            </p:cNvPr>
            <p:cNvSpPr/>
            <p:nvPr/>
          </p:nvSpPr>
          <p:spPr>
            <a:xfrm>
              <a:off x="8771578" y="3526101"/>
              <a:ext cx="3083724" cy="7789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3DD292E-8A44-46B0-91BA-B443B6C49F4E}"/>
                </a:ext>
              </a:extLst>
            </p:cNvPr>
            <p:cNvSpPr/>
            <p:nvPr/>
          </p:nvSpPr>
          <p:spPr>
            <a:xfrm>
              <a:off x="8771578" y="4347622"/>
              <a:ext cx="3083724" cy="7789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B9F5F0-B253-49E3-9ED7-DFAF5DD31638}"/>
                </a:ext>
              </a:extLst>
            </p:cNvPr>
            <p:cNvSpPr/>
            <p:nvPr/>
          </p:nvSpPr>
          <p:spPr>
            <a:xfrm>
              <a:off x="8771578" y="5169806"/>
              <a:ext cx="3083724" cy="7789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>
              <a:solidFill>
                <a:srgbClr val="151718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E358CC3-28A0-4710-A95A-5AF38855BCA4}"/>
                </a:ext>
              </a:extLst>
            </p:cNvPr>
            <p:cNvSpPr/>
            <p:nvPr/>
          </p:nvSpPr>
          <p:spPr>
            <a:xfrm>
              <a:off x="8771578" y="5995892"/>
              <a:ext cx="3083724" cy="7789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ABB4498-476E-44AC-8B90-98F9E4E9A036}"/>
                </a:ext>
              </a:extLst>
            </p:cNvPr>
            <p:cNvSpPr/>
            <p:nvPr/>
          </p:nvSpPr>
          <p:spPr>
            <a:xfrm>
              <a:off x="8771578" y="1873513"/>
              <a:ext cx="3083724" cy="7789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345971-BD28-4B36-AD7C-782723B92AAD}"/>
              </a:ext>
            </a:extLst>
          </p:cNvPr>
          <p:cNvGrpSpPr/>
          <p:nvPr/>
        </p:nvGrpSpPr>
        <p:grpSpPr>
          <a:xfrm>
            <a:off x="8739304" y="952691"/>
            <a:ext cx="3637349" cy="6076585"/>
            <a:chOff x="8754549" y="957393"/>
            <a:chExt cx="3637349" cy="60765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3013A8-E892-41E9-A718-A62A21735B15}"/>
                </a:ext>
              </a:extLst>
            </p:cNvPr>
            <p:cNvSpPr txBox="1"/>
            <p:nvPr/>
          </p:nvSpPr>
          <p:spPr>
            <a:xfrm>
              <a:off x="8811923" y="957393"/>
              <a:ext cx="3259881" cy="1292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①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의 계정 관리가 </a:t>
              </a:r>
              <a:r>
                <a:rPr kumimoji="0" lang="ko-KR" altLang="en-US" sz="1100" b="0" i="0" u="none" strike="noStrike" cap="none" spc="0" normalizeH="0" baseline="0" dirty="0" err="1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가능해야한다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계정을 만들고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 정보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저장하고 조회할 수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있어야한다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 정보라 함은 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[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991DB4-B0A6-4A71-8A20-601232418215}"/>
                </a:ext>
              </a:extLst>
            </p:cNvPr>
            <p:cNvSpPr txBox="1"/>
            <p:nvPr/>
          </p:nvSpPr>
          <p:spPr>
            <a:xfrm>
              <a:off x="8779964" y="1766479"/>
              <a:ext cx="3291840" cy="1331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②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조회할 수 있어야 한다</a:t>
              </a:r>
              <a:r>
                <a:rPr kumimoji="0" lang="en-US" altLang="ko-KR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각각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구글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틱톡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트위치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트위터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에서 추출하며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목적에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맞게 관리되어야 하며 각각의 특징에 맞게 데이터가 입력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76A19-B078-4D4B-AD5D-ED8C4052A7D8}"/>
                </a:ext>
              </a:extLst>
            </p:cNvPr>
            <p:cNvSpPr txBox="1"/>
            <p:nvPr/>
          </p:nvSpPr>
          <p:spPr>
            <a:xfrm>
              <a:off x="8771578" y="2600263"/>
              <a:ext cx="3620320" cy="1354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③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데이터를 조회할 수 있어야 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ASMR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뷰티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자동차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운동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게임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음식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인물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 따라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각각 관리되어야 하며 각 특징에 맞게 데이터가 입력되어야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E5E493-11E7-462F-A819-8A02EEDCB113}"/>
                </a:ext>
              </a:extLst>
            </p:cNvPr>
            <p:cNvSpPr txBox="1"/>
            <p:nvPr/>
          </p:nvSpPr>
          <p:spPr>
            <a:xfrm>
              <a:off x="8754549" y="3450198"/>
              <a:ext cx="3356386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④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상품에 대한 정보를 가지고 있다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정보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이름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가격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정보를 가지고 있다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B8D8F-4A52-41B8-89A4-EF62DB2C05A7}"/>
                </a:ext>
              </a:extLst>
            </p:cNvPr>
            <p:cNvSpPr txBox="1"/>
            <p:nvPr/>
          </p:nvSpPr>
          <p:spPr>
            <a:xfrm>
              <a:off x="8779964" y="4234193"/>
              <a:ext cx="3228778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⑤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생성된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마다 게시판이 있고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커뮤니티에 대한 정보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있으며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 커뮤니티는 하나의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게시판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을 가지고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하나의 게시판에는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작성될 수 있으며 각 글마다 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댓글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달릴 수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7E1A6D-6EC2-4C96-9437-0D3599431FFD}"/>
                </a:ext>
              </a:extLst>
            </p:cNvPr>
            <p:cNvSpPr txBox="1"/>
            <p:nvPr/>
          </p:nvSpPr>
          <p:spPr>
            <a:xfrm>
              <a:off x="8754549" y="5126598"/>
              <a:ext cx="3356386" cy="1107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⑥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시사되는 종목에 맞게 저장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r>
                <a:rPr kumimoji="0" lang="en-US" altLang="ko-KR" sz="5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최신 뉴스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영화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음악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TV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도서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예술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연예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건강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과학기술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비지니스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세계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종목으로 나뉘며 분류되어 저장 관리 사용 되어야한다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CA8A71-E515-41A3-9F40-D5E849F0739E}"/>
                </a:ext>
              </a:extLst>
            </p:cNvPr>
            <p:cNvSpPr txBox="1"/>
            <p:nvPr/>
          </p:nvSpPr>
          <p:spPr>
            <a:xfrm>
              <a:off x="8779964" y="5849038"/>
              <a:ext cx="3075338" cy="1184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⑦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사용자의 심화 채널 정보를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채널에 대한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기본적인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와 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SNS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정보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영상 분석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9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219078-C222-4031-9CEE-4B50866685ED}"/>
              </a:ext>
            </a:extLst>
          </p:cNvPr>
          <p:cNvSpPr/>
          <p:nvPr/>
        </p:nvSpPr>
        <p:spPr>
          <a:xfrm>
            <a:off x="490139" y="1115526"/>
            <a:ext cx="5208697" cy="12172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⑥ 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매거진</a:t>
            </a:r>
            <a:r>
              <a:rPr kumimoji="0" lang="ko-KR" altLang="en-US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은 시사되는 종목에 맞게 저장 관리되어야 한다</a:t>
            </a:r>
            <a:r>
              <a:rPr kumimoji="0" lang="en-US" altLang="ko-KR" sz="16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05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0ABB0"/>
              </a:highlight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매거진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은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[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최신 뉴스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영화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음악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TV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도서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예술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연예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건강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과학기술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비지니스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세계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] </a:t>
            </a:r>
            <a:r>
              <a:rPr kumimoji="0" lang="ko-KR" altLang="en-US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종목으로 나뉘며 분류되어 저장 관리 사용 되어야한다</a:t>
            </a: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lang="en-US" altLang="ko-KR" sz="1050" dirty="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865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1-2.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 기술서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1BDA3925-78ED-491D-A9F3-D8F0F7E4E1D8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2474753"/>
          <a:ext cx="8128000" cy="22910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837262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226738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엔티티 명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엔티티 설명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관련 속성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비고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매거진</a:t>
                      </a: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매거진에 대한 정보를 가지고 있는 엔티티입니다</a:t>
                      </a:r>
                      <a:r>
                        <a:rPr lang="en-US" altLang="ko-KR" b="0"/>
                        <a:t>.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매거진 큰 카테고리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매거진 카테고리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매거진 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9303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매거진 작성자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33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매거진 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5648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매거진 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9696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매거진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6158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2AF376-1471-45D2-A064-19DDDBC7C100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3AE4F7D-1C6A-46D6-84D4-FD02D565441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별: 꼭짓점 5개 33">
            <a:extLst>
              <a:ext uri="{FF2B5EF4-FFF2-40B4-BE49-F238E27FC236}">
                <a16:creationId xmlns:a16="http://schemas.microsoft.com/office/drawing/2014/main" id="{AF15185F-E798-4098-8953-E8E8F4143F87}"/>
              </a:ext>
            </a:extLst>
          </p:cNvPr>
          <p:cNvSpPr/>
          <p:nvPr/>
        </p:nvSpPr>
        <p:spPr>
          <a:xfrm rot="20480734">
            <a:off x="8587704" y="4999161"/>
            <a:ext cx="367748" cy="364190"/>
          </a:xfrm>
          <a:prstGeom prst="star5">
            <a:avLst>
              <a:gd name="adj" fmla="val 22252"/>
              <a:gd name="hf" fmla="val 105146"/>
              <a:gd name="vf" fmla="val 110557"/>
            </a:avLst>
          </a:prstGeom>
          <a:solidFill>
            <a:srgbClr val="FFFF00"/>
          </a:solidFill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338469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AB22CA0-5583-42B1-BF28-6037749ED6F2}"/>
              </a:ext>
            </a:extLst>
          </p:cNvPr>
          <p:cNvGrpSpPr/>
          <p:nvPr/>
        </p:nvGrpSpPr>
        <p:grpSpPr>
          <a:xfrm>
            <a:off x="8771578" y="1040099"/>
            <a:ext cx="3083724" cy="5734769"/>
            <a:chOff x="8771578" y="1040099"/>
            <a:chExt cx="3083724" cy="573476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3A3C9CE-ADD3-423A-A006-FEC719437273}"/>
                </a:ext>
              </a:extLst>
            </p:cNvPr>
            <p:cNvSpPr/>
            <p:nvPr/>
          </p:nvSpPr>
          <p:spPr>
            <a:xfrm>
              <a:off x="8771578" y="1040099"/>
              <a:ext cx="3083724" cy="7789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9D93BB6-FE03-49E3-BEB1-83D10760F210}"/>
                </a:ext>
              </a:extLst>
            </p:cNvPr>
            <p:cNvSpPr/>
            <p:nvPr/>
          </p:nvSpPr>
          <p:spPr>
            <a:xfrm>
              <a:off x="8771578" y="2700012"/>
              <a:ext cx="3083724" cy="7789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37DC33B-3673-496D-ADE9-515FA352707E}"/>
                </a:ext>
              </a:extLst>
            </p:cNvPr>
            <p:cNvSpPr/>
            <p:nvPr/>
          </p:nvSpPr>
          <p:spPr>
            <a:xfrm>
              <a:off x="8771578" y="3526101"/>
              <a:ext cx="3083724" cy="7789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014D07D-5D0A-44B9-8C1A-5012874AA383}"/>
                </a:ext>
              </a:extLst>
            </p:cNvPr>
            <p:cNvSpPr/>
            <p:nvPr/>
          </p:nvSpPr>
          <p:spPr>
            <a:xfrm>
              <a:off x="8771578" y="4347622"/>
              <a:ext cx="3083724" cy="7789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67FB09F-ADE1-4F8B-83C1-0393EBFC8A49}"/>
                </a:ext>
              </a:extLst>
            </p:cNvPr>
            <p:cNvSpPr/>
            <p:nvPr/>
          </p:nvSpPr>
          <p:spPr>
            <a:xfrm>
              <a:off x="8771578" y="5169806"/>
              <a:ext cx="3083724" cy="7789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23B3258-2BBD-4C06-937E-B2EECDE0AD71}"/>
                </a:ext>
              </a:extLst>
            </p:cNvPr>
            <p:cNvSpPr/>
            <p:nvPr/>
          </p:nvSpPr>
          <p:spPr>
            <a:xfrm>
              <a:off x="8771578" y="5995892"/>
              <a:ext cx="3083724" cy="77897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solidFill>
                <a:srgbClr val="151718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FF614D2-58D5-4A97-A431-7934FB649679}"/>
                </a:ext>
              </a:extLst>
            </p:cNvPr>
            <p:cNvSpPr/>
            <p:nvPr/>
          </p:nvSpPr>
          <p:spPr>
            <a:xfrm>
              <a:off x="8771578" y="1873513"/>
              <a:ext cx="3083724" cy="7789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EE34B1F-BC03-48C6-B3F4-81EC8CAF8625}"/>
              </a:ext>
            </a:extLst>
          </p:cNvPr>
          <p:cNvGrpSpPr/>
          <p:nvPr/>
        </p:nvGrpSpPr>
        <p:grpSpPr>
          <a:xfrm>
            <a:off x="8739304" y="952691"/>
            <a:ext cx="3637349" cy="6076585"/>
            <a:chOff x="8754549" y="957393"/>
            <a:chExt cx="3637349" cy="607658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810BFA-8052-4243-AE07-BC481B60777F}"/>
                </a:ext>
              </a:extLst>
            </p:cNvPr>
            <p:cNvSpPr txBox="1"/>
            <p:nvPr/>
          </p:nvSpPr>
          <p:spPr>
            <a:xfrm>
              <a:off x="8811923" y="957393"/>
              <a:ext cx="3259881" cy="1292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①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의 계정 관리가 </a:t>
              </a:r>
              <a:r>
                <a:rPr kumimoji="0" lang="ko-KR" altLang="en-US" sz="1100" b="0" i="0" u="none" strike="noStrike" cap="none" spc="0" normalizeH="0" baseline="0" dirty="0" err="1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가능해야한다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계정을 만들고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사용자 정보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저장하고 조회할 수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있어야한다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 정보라 함은 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[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6C9B48-C410-4DA7-B092-DD6463311631}"/>
                </a:ext>
              </a:extLst>
            </p:cNvPr>
            <p:cNvSpPr txBox="1"/>
            <p:nvPr/>
          </p:nvSpPr>
          <p:spPr>
            <a:xfrm>
              <a:off x="8779964" y="1766479"/>
              <a:ext cx="3291840" cy="1331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②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조회할 수 있어야 한다</a:t>
              </a:r>
              <a:r>
                <a:rPr kumimoji="0" lang="en-US" altLang="ko-KR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트렌드 키워드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각각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구글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틱톡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트위치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트위터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에서 추출하며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목적에</a:t>
              </a:r>
              <a:r>
                <a:rPr lang="en-US" altLang="ko-KR" sz="800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맞게 관리되어야 하며 각각의 특징에 맞게 데이터가 입력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261B32-C649-4AEB-9FBA-0B455F8C61EC}"/>
                </a:ext>
              </a:extLst>
            </p:cNvPr>
            <p:cNvSpPr txBox="1"/>
            <p:nvPr/>
          </p:nvSpPr>
          <p:spPr>
            <a:xfrm>
              <a:off x="8771578" y="2600263"/>
              <a:ext cx="3620320" cy="1354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③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데이터를 조회할 수 있어야 한다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카테고리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ASMR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뷰티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자동차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운동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게임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음식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AED7E8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인물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에 따라 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각각 관리되어야 하며 각 특징에 맞게 데이터가 입력되어야 한다</a:t>
              </a: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44B13A-EEDF-44BA-A316-DB876FF2F571}"/>
                </a:ext>
              </a:extLst>
            </p:cNvPr>
            <p:cNvSpPr txBox="1"/>
            <p:nvPr/>
          </p:nvSpPr>
          <p:spPr>
            <a:xfrm>
              <a:off x="8754549" y="3450198"/>
              <a:ext cx="3356386" cy="1231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④ 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상품에 대한 정보를 가지고 있다</a:t>
              </a:r>
              <a:r>
                <a:rPr kumimoji="0" lang="en-US" altLang="ko-KR" sz="11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9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상품</a:t>
              </a:r>
              <a:r>
                <a:rPr kumimoji="0" lang="ko-KR" altLang="en-US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정보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와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이름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, </a:t>
              </a:r>
              <a:r>
                <a:rPr lang="ko-KR" altLang="en-US" sz="800" dirty="0">
                  <a:highlight>
                    <a:srgbClr val="AED7E8"/>
                  </a:highlight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상품 가격 </a:t>
              </a:r>
              <a:r>
                <a:rPr lang="ko-KR" altLang="en-US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정보를 가지고 있다</a:t>
              </a: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.</a:t>
              </a: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8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9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9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D9C567-5E30-4592-B2F2-187429AE768E}"/>
                </a:ext>
              </a:extLst>
            </p:cNvPr>
            <p:cNvSpPr txBox="1"/>
            <p:nvPr/>
          </p:nvSpPr>
          <p:spPr>
            <a:xfrm>
              <a:off x="8779964" y="4234193"/>
              <a:ext cx="3228778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5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⑤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생성된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마다 게시판이 있고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커뮤니티에 대한 정보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있으며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각 커뮤니티는 하나의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게시판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을 가지고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하나의 게시판에는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게시글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작성될 수 있으며 각 글마다 다수의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댓글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이 달릴 수 있다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7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91AFF6-22CD-4836-B782-18CFC90066F8}"/>
                </a:ext>
              </a:extLst>
            </p:cNvPr>
            <p:cNvSpPr txBox="1"/>
            <p:nvPr/>
          </p:nvSpPr>
          <p:spPr>
            <a:xfrm>
              <a:off x="8754549" y="5126598"/>
              <a:ext cx="3356386" cy="1107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⑥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시사되는 종목에 맞게 저장 관리되어야 한다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r>
                <a:rPr kumimoji="0" lang="en-US" altLang="ko-KR" sz="5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매거진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은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[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최신 뉴스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영화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음악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TV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도서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예술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연예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건강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과학기술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endParaRPr kumimoji="0" lang="en-US" altLang="ko-KR" sz="7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비지니스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세계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] </a:t>
              </a:r>
              <a:r>
                <a:rPr kumimoji="0" lang="ko-KR" altLang="en-US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종목으로 나뉘며 분류되어 저장 관리 사용 되어야한다</a:t>
              </a: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7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7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6C3DEA-60B2-4EAB-8F6C-CF7B36EF9B19}"/>
                </a:ext>
              </a:extLst>
            </p:cNvPr>
            <p:cNvSpPr txBox="1"/>
            <p:nvPr/>
          </p:nvSpPr>
          <p:spPr>
            <a:xfrm>
              <a:off x="8779964" y="5849038"/>
              <a:ext cx="3075338" cy="1184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⑦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사용자의 심화 채널 정보를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kumimoji="0" lang="en-US" altLang="ko-KR" sz="5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FFF0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채널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는 채널에 대한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기본적인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와 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SNS 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정보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, </a:t>
              </a: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highlight>
                    <a:srgbClr val="F0ABB0"/>
                  </a:highlight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영상 분석 정보</a:t>
              </a:r>
              <a:r>
                <a:rPr kumimoji="0" lang="ko-KR" altLang="en-US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를 가지고 있다</a:t>
              </a: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.</a:t>
              </a:r>
              <a:endParaRPr lang="en-US" altLang="ko-KR" sz="900" dirty="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spc="0" normalizeH="0" baseline="0" dirty="0">
                  <a:ln>
                    <a:noFill/>
                  </a:ln>
                  <a:solidFill>
                    <a:srgbClr val="3A3838"/>
                  </a:solidFill>
                  <a:effectLst/>
                  <a:uFillTx/>
                  <a:latin typeface="나눔스퀘어_ac Light" panose="020B0600000101010101" pitchFamily="50" charset="-127"/>
                  <a:ea typeface="나눔스퀘어_ac Light" panose="020B0600000101010101" pitchFamily="50" charset="-127"/>
                  <a:sym typeface="Arial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8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</a:t>
              </a:r>
            </a:p>
            <a:p>
              <a:pPr marR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endParaRPr lang="en-US" altLang="ko-KR" sz="8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59D95-D970-470D-A9B3-9E4F99F3A384}"/>
              </a:ext>
            </a:extLst>
          </p:cNvPr>
          <p:cNvSpPr/>
          <p:nvPr/>
        </p:nvSpPr>
        <p:spPr>
          <a:xfrm>
            <a:off x="490139" y="1091610"/>
            <a:ext cx="5208697" cy="12172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60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⑦ 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채널 정보</a:t>
            </a: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사용자의 심화 채널 정보를 가지고 있다</a:t>
            </a:r>
            <a:r>
              <a:rPr kumimoji="0" lang="en-US" altLang="ko-KR" sz="16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05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채널 정보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는 채널에 대한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기본적인 정보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와 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SNS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정보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, 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0ABB0"/>
                </a:highlight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영상 분석 정보</a:t>
            </a:r>
            <a:r>
              <a:rPr kumimoji="0" lang="ko-KR" altLang="en-US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를 가지고 있다</a:t>
            </a: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.</a:t>
            </a:r>
            <a:endParaRPr lang="en-US" altLang="ko-KR" sz="1050">
              <a:solidFill>
                <a:schemeClr val="tx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05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marR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05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865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1-2.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 기술서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1BDA3925-78ED-491D-A9F3-D8F0F7E4E1D8}"/>
              </a:ext>
            </a:extLst>
          </p:cNvPr>
          <p:cNvGraphicFramePr>
            <a:graphicFrameLocks noGrp="1"/>
          </p:cNvGraphicFramePr>
          <p:nvPr/>
        </p:nvGraphicFramePr>
        <p:xfrm>
          <a:off x="490138" y="2474753"/>
          <a:ext cx="8128000" cy="36626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2817702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2837262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226738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엔티티 명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엔티티 설명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관련 속성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비고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정보</a:t>
                      </a:r>
                    </a:p>
                  </a:txBody>
                  <a:tcPr anchor="ctr"/>
                </a:tc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유저 중 채널을 등록한 유저에 한하여 구체적인 채널 정보를 가지고 있는 엔티티입니다</a:t>
                      </a:r>
                      <a:r>
                        <a:rPr lang="en-US" altLang="ko-KR" b="0"/>
                        <a:t>.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소유 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8957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구독자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9303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총 조회수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33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5648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9696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프로필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61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배너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6923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SNS 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링크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다중 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81567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SNS </a:t>
                      </a: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다중 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55565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인기 동영상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다중 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3958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최신 동영상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다중 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45268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F1BA5A-EF78-45A0-BB36-9ECCBB9708E6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59C8AF-DD01-4C7B-9BEE-41999401ED71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별: 꼭짓점 5개 41">
            <a:extLst>
              <a:ext uri="{FF2B5EF4-FFF2-40B4-BE49-F238E27FC236}">
                <a16:creationId xmlns:a16="http://schemas.microsoft.com/office/drawing/2014/main" id="{BBAA084F-6AEA-41D5-9651-85BD941C69F1}"/>
              </a:ext>
            </a:extLst>
          </p:cNvPr>
          <p:cNvSpPr/>
          <p:nvPr/>
        </p:nvSpPr>
        <p:spPr>
          <a:xfrm rot="20480734">
            <a:off x="8612805" y="5751366"/>
            <a:ext cx="367748" cy="364190"/>
          </a:xfrm>
          <a:prstGeom prst="star5">
            <a:avLst>
              <a:gd name="adj" fmla="val 22252"/>
              <a:gd name="hf" fmla="val 105146"/>
              <a:gd name="vf" fmla="val 110557"/>
            </a:avLst>
          </a:prstGeom>
          <a:solidFill>
            <a:srgbClr val="FFFF00"/>
          </a:solidFill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379306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4903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1-3.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 관계성 식별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1BDA3925-78ED-491D-A9F3-D8F0F7E4E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581890"/>
              </p:ext>
            </p:extLst>
          </p:nvPr>
        </p:nvGraphicFramePr>
        <p:xfrm>
          <a:off x="347263" y="1284128"/>
          <a:ext cx="8128000" cy="1651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3988089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226738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기준 엔티티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관계의 형태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존재성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관련 엔티티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사용자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/>
                        <a:t>한 명의 사용자는 한 개의 채널 정보를 가질 수 있다</a:t>
                      </a:r>
                      <a:r>
                        <a:rPr lang="en-US" altLang="ko-KR" b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채널 정보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개의 채널 정보는 한 명의 사용자를 가져야만 한다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287672"/>
                  </a:ext>
                </a:extLst>
              </a:tr>
            </a:tbl>
          </a:graphicData>
        </a:graphic>
      </p:graphicFrame>
      <p:graphicFrame>
        <p:nvGraphicFramePr>
          <p:cNvPr id="11" name="표 3">
            <a:extLst>
              <a:ext uri="{FF2B5EF4-FFF2-40B4-BE49-F238E27FC236}">
                <a16:creationId xmlns:a16="http://schemas.microsoft.com/office/drawing/2014/main" id="{620307F7-615E-47B1-A32F-7BC7023EC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491966"/>
              </p:ext>
            </p:extLst>
          </p:nvPr>
        </p:nvGraphicFramePr>
        <p:xfrm>
          <a:off x="347263" y="3120631"/>
          <a:ext cx="8128000" cy="1651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46298">
                  <a:extLst>
                    <a:ext uri="{9D8B030D-6E8A-4147-A177-3AD203B41FA5}">
                      <a16:colId xmlns:a16="http://schemas.microsoft.com/office/drawing/2014/main" val="3128671655"/>
                    </a:ext>
                  </a:extLst>
                </a:gridCol>
                <a:gridCol w="3988089">
                  <a:extLst>
                    <a:ext uri="{9D8B030D-6E8A-4147-A177-3AD203B41FA5}">
                      <a16:colId xmlns:a16="http://schemas.microsoft.com/office/drawing/2014/main" val="2200236450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381744096"/>
                    </a:ext>
                  </a:extLst>
                </a:gridCol>
                <a:gridCol w="1226738">
                  <a:extLst>
                    <a:ext uri="{9D8B030D-6E8A-4147-A177-3AD203B41FA5}">
                      <a16:colId xmlns:a16="http://schemas.microsoft.com/office/drawing/2014/main" val="3112394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기준 엔티티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관계의 형태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존재성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관련 엔티티</a:t>
                      </a:r>
                      <a:endParaRPr lang="ko-KR" altLang="en-US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37047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사용자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/>
                        <a:t>한 명의 사용자는 여러 개의 커뮤니티를 가질 수 있다</a:t>
                      </a:r>
                      <a:r>
                        <a:rPr lang="en-US" altLang="ko-KR" b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/>
                        <a:t>커뮤니티</a:t>
                      </a:r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332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개의 커뮤니티는 여러 명의 사용자를 가질 수 있다</a:t>
                      </a:r>
                      <a:r>
                        <a:rPr lang="en-US" altLang="ko-KR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algn="ctr" latinLnBrk="1"/>
                      <a:endParaRPr lang="ko-KR" altLang="en-US" b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28767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7146B7-AE22-4AAC-BAD5-E8B5A4D1BDA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0411DFE-3E75-4B29-A165-88426678CE56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25959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51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1-4.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ERD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작도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8B338-A35C-44EC-887D-2BF80633E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091610"/>
            <a:ext cx="8110937" cy="556017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E8797A7-E50B-4DFE-A18C-8BC6CDC333CA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DB37D33-8E0D-4418-A5F1-A884BC95685A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60570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419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1-4.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명세서 작성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84E99BC-8727-432D-B8FB-B89913801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17484"/>
              </p:ext>
            </p:extLst>
          </p:nvPr>
        </p:nvGraphicFramePr>
        <p:xfrm>
          <a:off x="265813" y="1043245"/>
          <a:ext cx="10421236" cy="55702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1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userId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VARCHAR(30)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oauth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userChannelCategory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VARCHAR(400)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userChannelImg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VARCHAR(400)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userChannelLink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036024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userChannelName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147969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userEmail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77297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userIspayment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95245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userJoindate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DATETIME(6)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224905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userName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166586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userPassword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39759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userRole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232890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userRolemodelLink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692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userSubscriber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897715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D914F02-59AD-4B71-817D-0707B5148655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45EC7D0-78DF-483A-B536-0A2A6CD24824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997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808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벤치 마킹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new_vling_logo.png" descr="new_vling_logo.png">
            <a:extLst>
              <a:ext uri="{FF2B5EF4-FFF2-40B4-BE49-F238E27FC236}">
                <a16:creationId xmlns:a16="http://schemas.microsoft.com/office/drawing/2014/main" id="{84CCE1B1-1011-46F8-8781-1B335B21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46" y="419014"/>
            <a:ext cx="1216097" cy="36851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23">
            <a:extLst>
              <a:ext uri="{FF2B5EF4-FFF2-40B4-BE49-F238E27FC236}">
                <a16:creationId xmlns:a16="http://schemas.microsoft.com/office/drawing/2014/main" id="{F652A476-C948-487B-866D-E03444B63AA7}"/>
              </a:ext>
            </a:extLst>
          </p:cNvPr>
          <p:cNvSpPr txBox="1"/>
          <p:nvPr/>
        </p:nvSpPr>
        <p:spPr>
          <a:xfrm>
            <a:off x="2781772" y="6018560"/>
            <a:ext cx="3779238" cy="584775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트랜드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기능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AF2F0A-9CFC-48E1-881F-9725D6AA919C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E54A44-51C7-4711-8B8D-4BBDE4551F9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1F34F38-5F33-4D5A-9CE6-927EC447A3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95" y="1216174"/>
            <a:ext cx="7086600" cy="4623710"/>
          </a:xfrm>
          <a:prstGeom prst="rect">
            <a:avLst/>
          </a:prstGeom>
          <a:ln w="25400">
            <a:solidFill>
              <a:srgbClr val="151718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F9C23F-0371-4CC4-891E-95BCD54F00EE}"/>
              </a:ext>
            </a:extLst>
          </p:cNvPr>
          <p:cNvSpPr/>
          <p:nvPr/>
        </p:nvSpPr>
        <p:spPr>
          <a:xfrm>
            <a:off x="1306996" y="1629233"/>
            <a:ext cx="7086600" cy="355093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4C87DD-A67D-49C3-BB24-8BEB9F747948}"/>
              </a:ext>
            </a:extLst>
          </p:cNvPr>
          <p:cNvSpPr>
            <a:spLocks/>
          </p:cNvSpPr>
          <p:nvPr/>
        </p:nvSpPr>
        <p:spPr>
          <a:xfrm>
            <a:off x="9078163" y="2648954"/>
            <a:ext cx="2660622" cy="3855693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079F45ED-A781-434D-9CD4-E744D201EF40}"/>
              </a:ext>
            </a:extLst>
          </p:cNvPr>
          <p:cNvSpPr txBox="1"/>
          <p:nvPr/>
        </p:nvSpPr>
        <p:spPr>
          <a:xfrm>
            <a:off x="9526511" y="6085762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트랜드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기능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1B0119-F63A-4815-8C61-A37FBC929D0A}"/>
              </a:ext>
            </a:extLst>
          </p:cNvPr>
          <p:cNvSpPr/>
          <p:nvPr/>
        </p:nvSpPr>
        <p:spPr>
          <a:xfrm>
            <a:off x="9134121" y="2777214"/>
            <a:ext cx="1953492" cy="369330"/>
          </a:xfrm>
          <a:prstGeom prst="rect">
            <a:avLst/>
          </a:prstGeom>
          <a:solidFill>
            <a:schemeClr val="tx1"/>
          </a:solidFill>
          <a:ln w="31750" cap="flat">
            <a:solidFill>
              <a:srgbClr val="FFFF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벤치 마킹 상자</a:t>
            </a:r>
          </a:p>
        </p:txBody>
      </p:sp>
    </p:spTree>
    <p:extLst>
      <p:ext uri="{BB962C8B-B14F-4D97-AF65-F5344CB8AC3E}">
        <p14:creationId xmlns:p14="http://schemas.microsoft.com/office/powerpoint/2010/main" val="2982443989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419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1-4.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명세서 작성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84E99BC-8727-432D-B8FB-B89913801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38162"/>
              </p:ext>
            </p:extLst>
          </p:nvPr>
        </p:nvGraphicFramePr>
        <p:xfrm>
          <a:off x="265813" y="1043245"/>
          <a:ext cx="10421236" cy="45118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ChannelOwner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channelOwnerNo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User.userNo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chBanner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chExplain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VARCHAR(2048)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chFamousmovie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multiple instances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chLastmovie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multiple instances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036024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chLink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147969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chProfile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77297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chSns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multiple instances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95245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chSub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224905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chTitle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166586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chTotalview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39759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398343-4C01-487A-9FB8-1E3B8466CCD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9ACEA0-6D1A-418A-A25D-2C29E6AADE94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45450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419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1-4.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명세서 작성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84E99BC-8727-432D-B8FB-B89913801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614752"/>
              </p:ext>
            </p:extLst>
          </p:nvPr>
        </p:nvGraphicFramePr>
        <p:xfrm>
          <a:off x="265813" y="1043245"/>
          <a:ext cx="10421236" cy="3806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communityHostno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User.userNo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communityTitle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communityDescription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VARCHAR(2048)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communityCreatedate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DATETIME(6)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communityIspublic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036024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communityTag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multiple instances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147969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multiple instances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77297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communityBoardReply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multiple instances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95245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communityUserInfo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multiple instances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224905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907600-91FE-4DB7-83EC-AC8BC96E0FD2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FA22E0B-F694-4300-B93F-818A5D0B02B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494596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419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1-4.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명세서 작성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84E99BC-8727-432D-B8FB-B89913801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66246"/>
              </p:ext>
            </p:extLst>
          </p:nvPr>
        </p:nvGraphicFramePr>
        <p:xfrm>
          <a:off x="265813" y="1043245"/>
          <a:ext cx="10421236" cy="310070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Magazine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magazineNo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magazineBc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magazineSc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magazineTitle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magazineWriter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magazineTime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036024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magazineLink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147969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magazineImage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7729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CFC6FB8-EDE9-4E95-AD8E-019DFCF65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006346"/>
              </p:ext>
            </p:extLst>
          </p:nvPr>
        </p:nvGraphicFramePr>
        <p:xfrm>
          <a:off x="265813" y="4356123"/>
          <a:ext cx="10421236" cy="20423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productInfo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productName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productPrice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productBuyLog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multiple instances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D16CF4-BDAE-4C48-A9E2-6C5A1FE607D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2D6182-2D5D-41E8-838E-42F6531C622A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685276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419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1-4.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명세서 작성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84E99BC-8727-432D-B8FB-B89913801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333383"/>
              </p:ext>
            </p:extLst>
          </p:nvPr>
        </p:nvGraphicFramePr>
        <p:xfrm>
          <a:off x="265813" y="1043245"/>
          <a:ext cx="10421236" cy="1336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CategoryAsmr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categoryAsmr</a:t>
                      </a: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categoryAsmrName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categoryAsmrSubscribe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2B0C58E-07F4-4D74-9A25-8B98A638A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261945"/>
              </p:ext>
            </p:extLst>
          </p:nvPr>
        </p:nvGraphicFramePr>
        <p:xfrm>
          <a:off x="265813" y="2481756"/>
          <a:ext cx="10421236" cy="1336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CategoryBeauti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categoryBeauti</a:t>
                      </a: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categoryBeautiName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categoryBeautiSubscribe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701C883-A2C1-4376-ACEC-42D845D90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606888"/>
              </p:ext>
            </p:extLst>
          </p:nvPr>
        </p:nvGraphicFramePr>
        <p:xfrm>
          <a:off x="265813" y="3920267"/>
          <a:ext cx="10421236" cy="1336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CategoryCar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categoryCar</a:t>
                      </a: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categoryCarName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categoryCarSubscribe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7657ADC-89C6-422B-BEAE-FFEBEA738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566737"/>
              </p:ext>
            </p:extLst>
          </p:nvPr>
        </p:nvGraphicFramePr>
        <p:xfrm>
          <a:off x="265813" y="5358778"/>
          <a:ext cx="10421236" cy="1336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CategoryFitness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categoryFitness</a:t>
                      </a: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categoryFitnessName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categoryFitnessSubscribe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F39E4B-842C-4183-BF29-6096993ECC7B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54BB70D-FEED-4190-A44C-21638617577F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7568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419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1-4.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명세서 작성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84E99BC-8727-432D-B8FB-B89913801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00556"/>
              </p:ext>
            </p:extLst>
          </p:nvPr>
        </p:nvGraphicFramePr>
        <p:xfrm>
          <a:off x="265813" y="1043245"/>
          <a:ext cx="10421236" cy="1336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CategoryGame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categoryGame</a:t>
                      </a: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categoryGameName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categoryGameSubscribe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2B0C58E-07F4-4D74-9A25-8B98A638A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2447"/>
              </p:ext>
            </p:extLst>
          </p:nvPr>
        </p:nvGraphicFramePr>
        <p:xfrm>
          <a:off x="265813" y="2481756"/>
          <a:ext cx="10421236" cy="1336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CategoryMukbang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categoryMukbang</a:t>
                      </a: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categoryMukbangName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categoryMukbangSubscribe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701C883-A2C1-4376-ACEC-42D845D90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77334"/>
              </p:ext>
            </p:extLst>
          </p:nvPr>
        </p:nvGraphicFramePr>
        <p:xfrm>
          <a:off x="265813" y="3920267"/>
          <a:ext cx="10421236" cy="20423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CategoryUser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categoryUser</a:t>
                      </a: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categoryUserName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categoryUserSubscribe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categoryUserImage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316087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categoryUserlink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356161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CF9DEF9-5A7F-4BE6-A11C-1F36FECE6859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8179284-BC61-49F0-B7CB-4ABD3906159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076151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419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1-4.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명세서 작성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84E99BC-8727-432D-B8FB-B89913801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997803"/>
              </p:ext>
            </p:extLst>
          </p:nvPr>
        </p:nvGraphicFramePr>
        <p:xfrm>
          <a:off x="265813" y="1043245"/>
          <a:ext cx="10421236" cy="16895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KeywordGoogle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keywordGoogleNo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keywordGoogleDate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keywordGoogleName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keywordGoogleLink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D0EA938-82C9-408C-BDC7-2705EA8B4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306161"/>
              </p:ext>
            </p:extLst>
          </p:nvPr>
        </p:nvGraphicFramePr>
        <p:xfrm>
          <a:off x="265813" y="2892737"/>
          <a:ext cx="10421236" cy="16895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 Tiktok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keywordTiktokNo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keywordTiktokName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keywordTiktokView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keywordTiktokLink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FCEF9DF-BFCF-4959-ACA2-67BC5F5BF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737109"/>
              </p:ext>
            </p:extLst>
          </p:nvPr>
        </p:nvGraphicFramePr>
        <p:xfrm>
          <a:off x="265813" y="4768246"/>
          <a:ext cx="10421236" cy="16895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 Twitter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keywordTwitterNo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keywordTwitterName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keywordTwitterKind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keywordTwitterLink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561B1E-7B60-4C6B-B551-A85EB0B5DECE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0845E05-71F1-44BE-89C4-16E436C4A40F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80354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44198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1-4.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명세서 작성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84E99BC-8727-432D-B8FB-B89913801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838707"/>
              </p:ext>
            </p:extLst>
          </p:nvPr>
        </p:nvGraphicFramePr>
        <p:xfrm>
          <a:off x="265813" y="1043245"/>
          <a:ext cx="10421236" cy="20423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 Twitch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keywordTwitchNo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keywordTwitchName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keywordTwitchCategory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keywordTwitchLink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keywordTwitchImage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666491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65EB9A6-DD7A-43E2-A598-7990CAB57616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0DAADA-1296-4088-93BE-D9D228B1A3CA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929534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1-5.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정규화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369387-1EFC-4887-8EB5-7361A0BB286D}"/>
              </a:ext>
            </a:extLst>
          </p:cNvPr>
          <p:cNvSpPr/>
          <p:nvPr/>
        </p:nvSpPr>
        <p:spPr>
          <a:xfrm>
            <a:off x="373784" y="1171576"/>
            <a:ext cx="11094316" cy="2143123"/>
          </a:xfrm>
          <a:prstGeom prst="rect">
            <a:avLst/>
          </a:prstGeom>
          <a:solidFill>
            <a:srgbClr val="92D050">
              <a:alpha val="5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rmAutofit fontScale="85000" lnSpcReduction="20000"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</a:t>
            </a:r>
            <a:r>
              <a:rPr lang="en-US" altLang="ko-KR" sz="28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# </a:t>
            </a:r>
            <a:r>
              <a:rPr lang="ko-KR" altLang="en-US" sz="28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다중 인스턴스 처리 방법</a:t>
            </a:r>
            <a:endParaRPr lang="en-US" altLang="ko-KR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1. 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속성에 저장되는 다수의 인스턴스 저장을 구분자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(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본 프로젝트에서는 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!@# 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와 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#@! 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을 사용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)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를 이용하여 구분지어 저장</a:t>
            </a:r>
            <a:endParaRPr lang="en-US" altLang="ko-KR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 [ </a:t>
            </a:r>
            <a:r>
              <a:rPr lang="ko-KR" altLang="en-US" sz="14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이하 </a:t>
            </a:r>
            <a:r>
              <a:rPr lang="en-US" altLang="ko-KR" sz="1400">
                <a:highlight>
                  <a:srgbClr val="FFFF00"/>
                </a:highlight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Separator</a:t>
            </a:r>
            <a:r>
              <a:rPr lang="en-US" altLang="ko-KR" sz="14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]</a:t>
            </a: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40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2. 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다중 인스턴스에 대한 속성을 추출하여 테이블로 만든다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. </a:t>
            </a: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 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만든 테이블과 소속되었었던 테이블간 외래키의 관계를 가지게 하며 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1:N 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과 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NULL 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여부에 따라 선택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/</a:t>
            </a:r>
            <a:r>
              <a:rPr lang="ko-KR" altLang="en-US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필요 조건을 준다</a:t>
            </a:r>
            <a:r>
              <a:rPr lang="en-US" altLang="ko-KR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.</a:t>
            </a: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 [ </a:t>
            </a:r>
            <a:r>
              <a:rPr lang="ko-KR" altLang="en-US" sz="14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이하 </a:t>
            </a:r>
            <a:r>
              <a:rPr lang="en-US" altLang="ko-KR" sz="1400">
                <a:highlight>
                  <a:srgbClr val="FFFF00"/>
                </a:highlight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Make Table </a:t>
            </a:r>
            <a:r>
              <a:rPr lang="en-US" altLang="ko-KR" sz="1400">
                <a:latin typeface="나눔스퀘어_ac Bold" panose="020B0600000101010101" pitchFamily="34" charset="-127"/>
                <a:ea typeface="나눔스퀘어_ac Bold" panose="020B0600000101010101" pitchFamily="34" charset="-127"/>
              </a:rPr>
              <a:t>] </a:t>
            </a:r>
          </a:p>
          <a:p>
            <a:pPr marR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1200" dirty="0">
              <a:latin typeface="나눔스퀘어_ac Bold" panose="020B0600000101010101" pitchFamily="34" charset="-127"/>
              <a:ea typeface="나눔스퀘어_ac Bold" panose="020B0600000101010101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+mn-ea"/>
              <a:ea typeface="+mn-ea"/>
              <a:cs typeface="Arial"/>
              <a:sym typeface="Arial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7B190D-FE44-419C-BC0B-98D270E6876F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D904FEA-C1BD-43EB-8298-8863B74B6B86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57832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1-5.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정규화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9224DB4-903D-47EB-B8A7-472BA91F8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0003"/>
              </p:ext>
            </p:extLst>
          </p:nvPr>
        </p:nvGraphicFramePr>
        <p:xfrm>
          <a:off x="265813" y="1043245"/>
          <a:ext cx="10421236" cy="46422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ChannelOwner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channelOwnerNo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User.userNo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chBanner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chExplain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VARCHAR(2048)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chFamousmovie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VARCHAR(4096)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multiple instances</a:t>
                      </a:r>
                    </a:p>
                    <a:p>
                      <a:pPr algn="ctr" latinLnBrk="1"/>
                      <a:r>
                        <a:rPr lang="en-US" altLang="ko-KR" sz="1000" b="1">
                          <a:highlight>
                            <a:srgbClr val="FFFF00"/>
                          </a:highlight>
                          <a:latin typeface="나눔스퀘어_ac Bold" panose="020B0600000101010101" pitchFamily="34" charset="-127"/>
                          <a:ea typeface="나눔스퀘어_ac Bold" panose="020B0600000101010101" pitchFamily="34" charset="-127"/>
                        </a:rPr>
                        <a:t>[Separator !@# #@!]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chLastmovie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VARCHAR(4096)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multiple instances</a:t>
                      </a:r>
                    </a:p>
                    <a:p>
                      <a:pPr algn="ctr" latinLnBrk="1"/>
                      <a:r>
                        <a:rPr lang="en-US" altLang="ko-KR" sz="1000">
                          <a:highlight>
                            <a:srgbClr val="FFFF00"/>
                          </a:highlight>
                          <a:latin typeface="나눔스퀘어_ac Bold" panose="020B0600000101010101" pitchFamily="34" charset="-127"/>
                          <a:ea typeface="나눔스퀘어_ac Bold" panose="020B0600000101010101" pitchFamily="34" charset="-127"/>
                        </a:rPr>
                        <a:t>[Separator !@# #@!]</a:t>
                      </a:r>
                      <a:endParaRPr lang="ko-KR" altLang="en-US" sz="10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036024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chLink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147969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chProfile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77297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chSns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VARCHAR(2048)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multiple instances</a:t>
                      </a:r>
                    </a:p>
                    <a:p>
                      <a:pPr algn="ctr" latinLnBrk="1"/>
                      <a:r>
                        <a:rPr lang="en-US" altLang="ko-KR" sz="1000">
                          <a:highlight>
                            <a:srgbClr val="FFFF00"/>
                          </a:highlight>
                          <a:latin typeface="나눔스퀘어_ac Bold" panose="020B0600000101010101" pitchFamily="34" charset="-127"/>
                          <a:ea typeface="나눔스퀘어_ac Bold" panose="020B0600000101010101" pitchFamily="34" charset="-127"/>
                        </a:rPr>
                        <a:t>[Separator !@# #@!]</a:t>
                      </a:r>
                      <a:endParaRPr lang="ko-KR" altLang="en-US" sz="10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95245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chSub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VARCHAR(30)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224905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chTitle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166586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chTotalview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VARCHAR(50)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3975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B1D70A2-65C7-4948-A1FC-6FDA8F54CFDD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5F40C3-D733-4BC7-8C88-62F896969CFF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35331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1-5.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정규화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6C706EE-F332-41D2-B328-3D5C2E8C0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03642"/>
              </p:ext>
            </p:extLst>
          </p:nvPr>
        </p:nvGraphicFramePr>
        <p:xfrm>
          <a:off x="265813" y="1043245"/>
          <a:ext cx="10421236" cy="3980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communityHostno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User.userNo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communityTitle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communityDescription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VARCHAR(2048)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communityCreatedate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DATETIME(6)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communityIspublic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036024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communityTag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multiple instances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>
                          <a:highlight>
                            <a:srgbClr val="FFFF00"/>
                          </a:highlight>
                          <a:latin typeface="나눔스퀘어_ac Bold" panose="020B0600000101010101" pitchFamily="34" charset="-127"/>
                          <a:ea typeface="나눔스퀘어_ac Bold" panose="020B0600000101010101" pitchFamily="34" charset="-127"/>
                        </a:rPr>
                        <a:t>[Separator , ]</a:t>
                      </a:r>
                      <a:endParaRPr lang="ko-KR" altLang="en-US" sz="10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147969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 [DROP]</a:t>
                      </a:r>
                      <a:endParaRPr lang="ko-KR" altLang="en-US" sz="105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multiple instances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>
                          <a:highlight>
                            <a:srgbClr val="FFFF00"/>
                          </a:highlight>
                          <a:latin typeface="나눔스퀘어_ac Bold" panose="020B0600000101010101" pitchFamily="34" charset="-127"/>
                          <a:ea typeface="나눔스퀘어_ac Bold" panose="020B0600000101010101" pitchFamily="34" charset="-127"/>
                        </a:rPr>
                        <a:t>[Make Table]</a:t>
                      </a:r>
                      <a:endParaRPr lang="ko-KR" altLang="en-US" sz="10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77297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communityBoardReply [DROP]</a:t>
                      </a:r>
                      <a:endParaRPr lang="ko-KR" altLang="en-US" sz="105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multiple instances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>
                          <a:highlight>
                            <a:srgbClr val="FFFF00"/>
                          </a:highlight>
                          <a:latin typeface="나눔스퀘어_ac Bold" panose="020B0600000101010101" pitchFamily="34" charset="-127"/>
                          <a:ea typeface="나눔스퀘어_ac Bold" panose="020B0600000101010101" pitchFamily="34" charset="-127"/>
                        </a:rPr>
                        <a:t>[Make Table]</a:t>
                      </a:r>
                      <a:endParaRPr lang="ko-KR" altLang="en-US" sz="10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95245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communityUserInfo [DROP]</a:t>
                      </a:r>
                      <a:endParaRPr lang="ko-KR" altLang="en-US" sz="105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multiple instances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>
                          <a:highlight>
                            <a:srgbClr val="FFFF00"/>
                          </a:highlight>
                          <a:latin typeface="나눔스퀘어_ac Bold" panose="020B0600000101010101" pitchFamily="34" charset="-127"/>
                          <a:ea typeface="나눔스퀘어_ac Bold" panose="020B0600000101010101" pitchFamily="34" charset="-127"/>
                        </a:rPr>
                        <a:t>[Make Table]</a:t>
                      </a:r>
                      <a:endParaRPr lang="ko-KR" altLang="en-US" sz="10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224905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259A03B-92AA-45B1-A3F4-841DB13FBB30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97972C-76E6-4E01-B8FA-126FF156593F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1205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808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벤치 마킹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05AB2637-BBEC-47A5-8E09-056355A44E45}"/>
              </a:ext>
            </a:extLst>
          </p:cNvPr>
          <p:cNvSpPr txBox="1"/>
          <p:nvPr/>
        </p:nvSpPr>
        <p:spPr>
          <a:xfrm>
            <a:off x="3034268" y="5919872"/>
            <a:ext cx="3676646" cy="584775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별 최신 뉴스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73675D-3B73-4744-B60B-6D70BC67C6F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0E9109-E33B-4DC3-AA24-635DB37FF280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new_vling_logo.png" descr="new_vling_logo.png">
            <a:extLst>
              <a:ext uri="{FF2B5EF4-FFF2-40B4-BE49-F238E27FC236}">
                <a16:creationId xmlns:a16="http://schemas.microsoft.com/office/drawing/2014/main" id="{E095D8B8-17E0-4AAD-BA41-C813D4272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46" y="419014"/>
            <a:ext cx="1216097" cy="368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05D1EA-B265-4698-88D8-5F27A0613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0" r="6194" b="38100"/>
          <a:stretch/>
        </p:blipFill>
        <p:spPr>
          <a:xfrm>
            <a:off x="1356239" y="1584359"/>
            <a:ext cx="7032704" cy="398115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7E60EF-D812-4D3B-A587-3EA476422E2D}"/>
              </a:ext>
            </a:extLst>
          </p:cNvPr>
          <p:cNvSpPr>
            <a:spLocks/>
          </p:cNvSpPr>
          <p:nvPr/>
        </p:nvSpPr>
        <p:spPr>
          <a:xfrm>
            <a:off x="9078163" y="2648954"/>
            <a:ext cx="2660622" cy="3855693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3DCE6222-D1FF-4DDD-9B05-D8E8A3DC7D34}"/>
              </a:ext>
            </a:extLst>
          </p:cNvPr>
          <p:cNvSpPr txBox="1"/>
          <p:nvPr/>
        </p:nvSpPr>
        <p:spPr>
          <a:xfrm>
            <a:off x="9526511" y="6085762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트랜드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기능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BAA03B-E65F-412E-B5F8-C759CE7D7D6F}"/>
              </a:ext>
            </a:extLst>
          </p:cNvPr>
          <p:cNvSpPr/>
          <p:nvPr/>
        </p:nvSpPr>
        <p:spPr>
          <a:xfrm>
            <a:off x="9134121" y="2777214"/>
            <a:ext cx="1953492" cy="369330"/>
          </a:xfrm>
          <a:prstGeom prst="rect">
            <a:avLst/>
          </a:prstGeom>
          <a:solidFill>
            <a:schemeClr val="tx1"/>
          </a:solidFill>
          <a:ln w="31750" cap="flat">
            <a:solidFill>
              <a:srgbClr val="FFFF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벤치 마킹 상자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7AC97EA2-9751-4F26-9FF8-0000B52FE9C0}"/>
              </a:ext>
            </a:extLst>
          </p:cNvPr>
          <p:cNvSpPr txBox="1"/>
          <p:nvPr/>
        </p:nvSpPr>
        <p:spPr>
          <a:xfrm>
            <a:off x="9157732" y="5698000"/>
            <a:ext cx="2142895" cy="369332"/>
          </a:xfrm>
          <a:prstGeom prst="rect">
            <a:avLst/>
          </a:prstGeom>
          <a:solidFill>
            <a:srgbClr val="F0ABB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별 최신 뉴스</a:t>
            </a:r>
            <a:endParaRPr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071509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1-5.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정규화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6C706EE-F332-41D2-B328-3D5C2E8C0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08254"/>
              </p:ext>
            </p:extLst>
          </p:nvPr>
        </p:nvGraphicFramePr>
        <p:xfrm>
          <a:off x="265813" y="1043245"/>
          <a:ext cx="10421236" cy="3806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Community.communityNo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userNo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User.userNo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communityBoardTitle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N/N</a:t>
                      </a:r>
                      <a:endParaRPr kumimoji="0" lang="ko-KR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A3838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communityBoardConten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</a:t>
                      </a:r>
                      <a:endParaRPr lang="en-US" altLang="ko-KR" sz="105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N/N</a:t>
                      </a:r>
                      <a:endParaRPr kumimoji="0" lang="ko-KR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A3838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VARCHAR(2048)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communityBoardImgname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A3838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VARCHAR(255)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036024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communityBoardIspublic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N/N</a:t>
                      </a:r>
                      <a:endParaRPr kumimoji="0" lang="ko-KR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A3838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 1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147969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communityBoardLikecnt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N/N</a:t>
                      </a:r>
                      <a:endParaRPr kumimoji="0" lang="ko-KR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A3838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 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77297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communityBoardViewcnt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N/N</a:t>
                      </a:r>
                      <a:endParaRPr kumimoji="0" lang="ko-KR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A3838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DAFAULT 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95245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communityBoardWritedate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DATETIME(6)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2249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4A657E3-95C0-4D17-AC1D-FFED76F19D75}"/>
              </a:ext>
            </a:extLst>
          </p:cNvPr>
          <p:cNvSpPr txBox="1"/>
          <p:nvPr/>
        </p:nvSpPr>
        <p:spPr>
          <a:xfrm>
            <a:off x="409575" y="4951187"/>
            <a:ext cx="31572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highlight>
                  <a:srgbClr val="FFFF00"/>
                </a:highlight>
              </a:rPr>
              <a:t>CommunityBoard </a:t>
            </a:r>
            <a:r>
              <a:rPr lang="ko-KR" altLang="en-US">
                <a:highlight>
                  <a:srgbClr val="FFFF00"/>
                </a:highlight>
              </a:rPr>
              <a:t>테이블 생성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highlight>
                <a:srgbClr val="FFFF00"/>
              </a:highlight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DCD95C-C517-40D7-93DC-833F6B1FE687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8B788F-70C1-420C-92F7-431260451E82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90932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1-5.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정규화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6C706EE-F332-41D2-B328-3D5C2E8C0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33941"/>
              </p:ext>
            </p:extLst>
          </p:nvPr>
        </p:nvGraphicFramePr>
        <p:xfrm>
          <a:off x="265813" y="1043245"/>
          <a:ext cx="10421236" cy="21010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CommunityBoardReply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communityBoardReplyNo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CommunityBoard.communityBoardNo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userNo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User.userNo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communityBoardReplyContent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N/N</a:t>
                      </a:r>
                      <a:endParaRPr kumimoji="0" lang="ko-KR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A3838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VARCHAR(2048)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communityBoardReplyWritedate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A3838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DATETIME(6)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4A657E3-95C0-4D17-AC1D-FFED76F19D75}"/>
              </a:ext>
            </a:extLst>
          </p:cNvPr>
          <p:cNvSpPr txBox="1"/>
          <p:nvPr/>
        </p:nvSpPr>
        <p:spPr>
          <a:xfrm>
            <a:off x="352425" y="3244335"/>
            <a:ext cx="374717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highlight>
                  <a:srgbClr val="FFFF00"/>
                </a:highlight>
              </a:rPr>
              <a:t>CommunityBoardReply </a:t>
            </a:r>
            <a:r>
              <a:rPr lang="ko-KR" altLang="en-US">
                <a:highlight>
                  <a:srgbClr val="FFFF00"/>
                </a:highlight>
              </a:rPr>
              <a:t>테이블 생성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highlight>
                <a:srgbClr val="FFFF00"/>
              </a:highlight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0AD211-8653-463C-844C-E94D4BC2F80B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ED91AA6-923C-4164-B739-16AD782B820B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288437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1-5.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정규화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6C706EE-F332-41D2-B328-3D5C2E8C0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004758"/>
              </p:ext>
            </p:extLst>
          </p:nvPr>
        </p:nvGraphicFramePr>
        <p:xfrm>
          <a:off x="265813" y="1043245"/>
          <a:ext cx="10421236" cy="20423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CommunityUserInfo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communityUserInfoNo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Community.communityNo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userNo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User.userNo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communityUserInfoAuthority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A3838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N/N</a:t>
                      </a:r>
                      <a:endParaRPr kumimoji="0" lang="ko-KR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A3838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 0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communityUserInfoJoindate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A3838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DATETIME(6)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4A657E3-95C0-4D17-AC1D-FFED76F19D75}"/>
              </a:ext>
            </a:extLst>
          </p:cNvPr>
          <p:cNvSpPr txBox="1"/>
          <p:nvPr/>
        </p:nvSpPr>
        <p:spPr>
          <a:xfrm>
            <a:off x="352425" y="3244335"/>
            <a:ext cx="34137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highlight>
                  <a:srgbClr val="FFFF00"/>
                </a:highlight>
              </a:rPr>
              <a:t>CommunityUserInfo </a:t>
            </a:r>
            <a:r>
              <a:rPr lang="ko-KR" altLang="en-US">
                <a:highlight>
                  <a:srgbClr val="FFFF00"/>
                </a:highlight>
              </a:rPr>
              <a:t>테이블 생성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highlight>
                <a:srgbClr val="FFFF00"/>
              </a:highlight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1B2EAB0-CF8B-4AD6-8CF5-0D365EFA2044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655B244-9ED7-481F-9AC1-EDB09606E573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438168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F96E33-69A1-408B-8D7F-910E8E0C7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330707"/>
              </p:ext>
            </p:extLst>
          </p:nvPr>
        </p:nvGraphicFramePr>
        <p:xfrm>
          <a:off x="265813" y="1043244"/>
          <a:ext cx="10421236" cy="208580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productInfo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VARCHAR(1000)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productName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VARCHAR(100)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productPrice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productBuyLog [DROP]</a:t>
                      </a:r>
                      <a:endParaRPr lang="en-US" altLang="ko-KR" sz="105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/>
                        <a:t>multiple instances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>
                          <a:highlight>
                            <a:srgbClr val="FFFF00"/>
                          </a:highlight>
                          <a:latin typeface="나눔스퀘어_ac Bold" panose="020B0600000101010101" pitchFamily="34" charset="-127"/>
                          <a:ea typeface="나눔스퀘어_ac Bold" panose="020B0600000101010101" pitchFamily="34" charset="-127"/>
                        </a:rPr>
                        <a:t>[Make Table]</a:t>
                      </a:r>
                      <a:endParaRPr lang="ko-KR" altLang="en-US" sz="10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124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36231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1-5.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 </a:t>
            </a:r>
            <a:r>
              <a:rPr lang="en-US" altLang="ko-KR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2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정규화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272F-3537-4384-A440-68BDC9A4D972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657E3-95C0-4D17-AC1D-FFED76F19D75}"/>
              </a:ext>
            </a:extLst>
          </p:cNvPr>
          <p:cNvSpPr txBox="1"/>
          <p:nvPr/>
        </p:nvSpPr>
        <p:spPr>
          <a:xfrm>
            <a:off x="265813" y="5361962"/>
            <a:ext cx="29520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>
                <a:highlight>
                  <a:srgbClr val="FFFF00"/>
                </a:highlight>
              </a:rPr>
              <a:t>ProductBuyLog </a:t>
            </a:r>
            <a:r>
              <a:rPr lang="ko-KR" altLang="en-US">
                <a:highlight>
                  <a:srgbClr val="FFFF00"/>
                </a:highlight>
              </a:rPr>
              <a:t>테이블 생성</a:t>
            </a: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highlight>
                <a:srgbClr val="FFFF00"/>
              </a:highlight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1C534B6-B5C1-49DB-BFBE-31BD60237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167704"/>
              </p:ext>
            </p:extLst>
          </p:nvPr>
        </p:nvGraphicFramePr>
        <p:xfrm>
          <a:off x="265813" y="3341221"/>
          <a:ext cx="10421236" cy="16895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88335">
                  <a:extLst>
                    <a:ext uri="{9D8B030D-6E8A-4147-A177-3AD203B41FA5}">
                      <a16:colId xmlns:a16="http://schemas.microsoft.com/office/drawing/2014/main" val="107110329"/>
                    </a:ext>
                  </a:extLst>
                </a:gridCol>
                <a:gridCol w="2497012">
                  <a:extLst>
                    <a:ext uri="{9D8B030D-6E8A-4147-A177-3AD203B41FA5}">
                      <a16:colId xmlns:a16="http://schemas.microsoft.com/office/drawing/2014/main" val="3073801574"/>
                    </a:ext>
                  </a:extLst>
                </a:gridCol>
                <a:gridCol w="814216">
                  <a:extLst>
                    <a:ext uri="{9D8B030D-6E8A-4147-A177-3AD203B41FA5}">
                      <a16:colId xmlns:a16="http://schemas.microsoft.com/office/drawing/2014/main" val="3774365557"/>
                    </a:ext>
                  </a:extLst>
                </a:gridCol>
                <a:gridCol w="677513">
                  <a:extLst>
                    <a:ext uri="{9D8B030D-6E8A-4147-A177-3AD203B41FA5}">
                      <a16:colId xmlns:a16="http://schemas.microsoft.com/office/drawing/2014/main" val="519930422"/>
                    </a:ext>
                  </a:extLst>
                </a:gridCol>
                <a:gridCol w="601173">
                  <a:extLst>
                    <a:ext uri="{9D8B030D-6E8A-4147-A177-3AD203B41FA5}">
                      <a16:colId xmlns:a16="http://schemas.microsoft.com/office/drawing/2014/main" val="2272372476"/>
                    </a:ext>
                  </a:extLst>
                </a:gridCol>
                <a:gridCol w="2080253">
                  <a:extLst>
                    <a:ext uri="{9D8B030D-6E8A-4147-A177-3AD203B41FA5}">
                      <a16:colId xmlns:a16="http://schemas.microsoft.com/office/drawing/2014/main" val="84971378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71895312"/>
                    </a:ext>
                  </a:extLst>
                </a:gridCol>
                <a:gridCol w="1431367">
                  <a:extLst>
                    <a:ext uri="{9D8B030D-6E8A-4147-A177-3AD203B41FA5}">
                      <a16:colId xmlns:a16="http://schemas.microsoft.com/office/drawing/2014/main" val="1136473918"/>
                    </a:ext>
                  </a:extLst>
                </a:gridCol>
              </a:tblGrid>
              <a:tr h="27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유무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외래키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r>
                        <a:rPr lang="en-US" altLang="ko-KR" sz="110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</a:t>
                      </a:r>
                      <a:r>
                        <a:rPr lang="en-US" altLang="ko-KR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r>
                        <a:rPr lang="ko-KR" altLang="en-US" sz="1100" baseline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속성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32349"/>
                  </a:ext>
                </a:extLst>
              </a:tr>
              <a:tr h="35278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ProductBuyLog</a:t>
                      </a:r>
                      <a:endParaRPr lang="ko-KR" altLang="en-US" sz="1200" b="1" dirty="0"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productBuyLogNo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 Increament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0303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Product.productNo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37071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userNo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N/N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User.userNo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31348"/>
                  </a:ext>
                </a:extLst>
              </a:tr>
              <a:tr h="352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productBuyLogDate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DATETIME(6)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04623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783061-9648-4475-AF2E-6BCD2FAF18D8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B95C6A-6BFF-4199-A9EB-972094DD14BD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044165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5335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1-6.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논리적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정의서 작성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0011E-99B5-436D-836B-413EFD60A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4" y="1035081"/>
            <a:ext cx="9906200" cy="4936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730FA-8B5F-4826-B7C6-F59A104AD53B}"/>
              </a:ext>
            </a:extLst>
          </p:cNvPr>
          <p:cNvSpPr txBox="1"/>
          <p:nvPr/>
        </p:nvSpPr>
        <p:spPr>
          <a:xfrm>
            <a:off x="413938" y="6044023"/>
            <a:ext cx="373435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Database\</a:t>
            </a:r>
            <a:r>
              <a:rPr kumimoji="0" lang="en-US" altLang="ko-KR" sz="1800" b="0" i="0" u="none" strike="noStrike" cap="none" spc="0" normalizeH="0" baseline="0" dirty="0" err="1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Toyou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테이블 정의서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4" action="ppaction://hlinkfile"/>
              </a:rPr>
              <a:t>.doc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28AEB5-BC23-4384-B143-71846EB46367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74767B3-98A2-4EFE-899D-B9B01FF79957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162829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548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간트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차트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1F134F-C1CF-42EB-A640-D3481BB0B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354" y="1476982"/>
            <a:ext cx="7869646" cy="5138787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658D019-C60E-4CAB-9F5D-149B5DAD6FC2}"/>
              </a:ext>
            </a:extLst>
          </p:cNvPr>
          <p:cNvSpPr/>
          <p:nvPr/>
        </p:nvSpPr>
        <p:spPr>
          <a:xfrm>
            <a:off x="8950037" y="1641234"/>
            <a:ext cx="888274" cy="435428"/>
          </a:xfrm>
          <a:prstGeom prst="roundRect">
            <a:avLst/>
          </a:prstGeom>
          <a:solidFill>
            <a:srgbClr val="645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FC2E2-EE6A-4B4E-A9DF-AEDA7F44C045}"/>
              </a:ext>
            </a:extLst>
          </p:cNvPr>
          <p:cNvSpPr txBox="1"/>
          <p:nvPr/>
        </p:nvSpPr>
        <p:spPr>
          <a:xfrm>
            <a:off x="9838311" y="1705059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단계 분류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5799A4-86F8-4131-89F8-94266EB4AC4E}"/>
              </a:ext>
            </a:extLst>
          </p:cNvPr>
          <p:cNvSpPr/>
          <p:nvPr/>
        </p:nvSpPr>
        <p:spPr>
          <a:xfrm>
            <a:off x="8950037" y="2215112"/>
            <a:ext cx="888274" cy="435428"/>
          </a:xfrm>
          <a:prstGeom prst="roundRect">
            <a:avLst/>
          </a:prstGeom>
          <a:solidFill>
            <a:srgbClr val="5A7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6DEFE-DD75-47A1-882E-A100CCDBF483}"/>
              </a:ext>
            </a:extLst>
          </p:cNvPr>
          <p:cNvSpPr txBox="1"/>
          <p:nvPr/>
        </p:nvSpPr>
        <p:spPr>
          <a:xfrm>
            <a:off x="9838311" y="22789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전체 일정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D782135-455F-49AC-9414-320448F51A1D}"/>
              </a:ext>
            </a:extLst>
          </p:cNvPr>
          <p:cNvSpPr/>
          <p:nvPr/>
        </p:nvSpPr>
        <p:spPr>
          <a:xfrm>
            <a:off x="8950037" y="2794169"/>
            <a:ext cx="888274" cy="435428"/>
          </a:xfrm>
          <a:prstGeom prst="round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B3C2D4-DD63-4A28-B7C2-332B2D6FBA94}"/>
              </a:ext>
            </a:extLst>
          </p:cNvPr>
          <p:cNvSpPr txBox="1"/>
          <p:nvPr/>
        </p:nvSpPr>
        <p:spPr>
          <a:xfrm>
            <a:off x="9838311" y="2857994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남영미 담당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A34D912-F267-423D-ADDC-E7B7A182631E}"/>
              </a:ext>
            </a:extLst>
          </p:cNvPr>
          <p:cNvSpPr/>
          <p:nvPr/>
        </p:nvSpPr>
        <p:spPr>
          <a:xfrm>
            <a:off x="8950037" y="3370451"/>
            <a:ext cx="888274" cy="435428"/>
          </a:xfrm>
          <a:prstGeom prst="roundRect">
            <a:avLst/>
          </a:prstGeom>
          <a:solidFill>
            <a:srgbClr val="48D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2456A-F848-4A8A-B7F6-001C67760120}"/>
              </a:ext>
            </a:extLst>
          </p:cNvPr>
          <p:cNvSpPr txBox="1"/>
          <p:nvPr/>
        </p:nvSpPr>
        <p:spPr>
          <a:xfrm>
            <a:off x="9838311" y="3434276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김인철 담당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0BA29F-5250-4240-BE93-42C7C9F5FC18}"/>
              </a:ext>
            </a:extLst>
          </p:cNvPr>
          <p:cNvSpPr/>
          <p:nvPr/>
        </p:nvSpPr>
        <p:spPr>
          <a:xfrm>
            <a:off x="8950037" y="3946732"/>
            <a:ext cx="888274" cy="435428"/>
          </a:xfrm>
          <a:prstGeom prst="roundRect">
            <a:avLst/>
          </a:prstGeom>
          <a:solidFill>
            <a:srgbClr val="FF7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0D02C4-7E50-4E24-9F58-C9D21D2EB353}"/>
              </a:ext>
            </a:extLst>
          </p:cNvPr>
          <p:cNvSpPr txBox="1"/>
          <p:nvPr/>
        </p:nvSpPr>
        <p:spPr>
          <a:xfrm>
            <a:off x="9838311" y="4010557"/>
            <a:ext cx="113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강성연 담당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43D29C-E78D-4FC5-996B-72B0FBCDADE9}"/>
              </a:ext>
            </a:extLst>
          </p:cNvPr>
          <p:cNvSpPr/>
          <p:nvPr/>
        </p:nvSpPr>
        <p:spPr>
          <a:xfrm>
            <a:off x="8741564" y="1408930"/>
            <a:ext cx="2702291" cy="44746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A1F71-3FBD-4AEF-A66E-3BB38C8E2BA6}"/>
              </a:ext>
            </a:extLst>
          </p:cNvPr>
          <p:cNvSpPr/>
          <p:nvPr/>
        </p:nvSpPr>
        <p:spPr>
          <a:xfrm>
            <a:off x="230819" y="985009"/>
            <a:ext cx="1413164" cy="37160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개인 일정 분류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8058696-EEF9-4A19-AEBB-26CB3602D1D5}"/>
              </a:ext>
            </a:extLst>
          </p:cNvPr>
          <p:cNvSpPr/>
          <p:nvPr/>
        </p:nvSpPr>
        <p:spPr>
          <a:xfrm>
            <a:off x="8950037" y="4514771"/>
            <a:ext cx="888274" cy="435428"/>
          </a:xfrm>
          <a:prstGeom prst="roundRect">
            <a:avLst/>
          </a:prstGeom>
          <a:solidFill>
            <a:srgbClr val="ACE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D0265-174B-42E6-8405-C2A569EDAECF}"/>
              </a:ext>
            </a:extLst>
          </p:cNvPr>
          <p:cNvSpPr txBox="1"/>
          <p:nvPr/>
        </p:nvSpPr>
        <p:spPr>
          <a:xfrm>
            <a:off x="9838311" y="4578596"/>
            <a:ext cx="113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장영석 담당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13F63BE-595C-4846-A2EC-DDCD3F026875}"/>
              </a:ext>
            </a:extLst>
          </p:cNvPr>
          <p:cNvSpPr/>
          <p:nvPr/>
        </p:nvSpPr>
        <p:spPr>
          <a:xfrm>
            <a:off x="8950037" y="5082536"/>
            <a:ext cx="888274" cy="435428"/>
          </a:xfrm>
          <a:prstGeom prst="roundRect">
            <a:avLst/>
          </a:prstGeom>
          <a:solidFill>
            <a:srgbClr val="FB5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3015DE-5321-4E41-A530-552EA40574F7}"/>
              </a:ext>
            </a:extLst>
          </p:cNvPr>
          <p:cNvSpPr txBox="1"/>
          <p:nvPr/>
        </p:nvSpPr>
        <p:spPr>
          <a:xfrm>
            <a:off x="9838311" y="5146361"/>
            <a:ext cx="113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김민주 담당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DACCBD3-7C23-4B1E-ADA2-30C4E01CBB65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DC04615-6D56-4383-8935-2DFC45E538CA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327110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548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간트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차트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8AAD2A-99F2-443C-AAF2-1C0A9E036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4" y="1431395"/>
            <a:ext cx="7869646" cy="5229962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21BAAB-38C2-40C0-9BA8-921754C60481}"/>
              </a:ext>
            </a:extLst>
          </p:cNvPr>
          <p:cNvSpPr/>
          <p:nvPr/>
        </p:nvSpPr>
        <p:spPr>
          <a:xfrm>
            <a:off x="8950037" y="1641234"/>
            <a:ext cx="888274" cy="435428"/>
          </a:xfrm>
          <a:prstGeom prst="roundRect">
            <a:avLst/>
          </a:prstGeom>
          <a:solidFill>
            <a:srgbClr val="FB5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6C66E-FFA6-459A-B528-71A037F64797}"/>
              </a:ext>
            </a:extLst>
          </p:cNvPr>
          <p:cNvSpPr txBox="1"/>
          <p:nvPr/>
        </p:nvSpPr>
        <p:spPr>
          <a:xfrm>
            <a:off x="9838311" y="1705059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우선 순위 높음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62BE37B-E8EA-44EC-BD01-526BCA782247}"/>
              </a:ext>
            </a:extLst>
          </p:cNvPr>
          <p:cNvSpPr/>
          <p:nvPr/>
        </p:nvSpPr>
        <p:spPr>
          <a:xfrm>
            <a:off x="8950037" y="2215112"/>
            <a:ext cx="888274" cy="435428"/>
          </a:xfrm>
          <a:prstGeom prst="roundRect">
            <a:avLst/>
          </a:prstGeom>
          <a:solidFill>
            <a:srgbClr val="FF7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01CC0-0314-4BB6-AD49-B49EAAD75ECC}"/>
              </a:ext>
            </a:extLst>
          </p:cNvPr>
          <p:cNvSpPr txBox="1"/>
          <p:nvPr/>
        </p:nvSpPr>
        <p:spPr>
          <a:xfrm>
            <a:off x="9838311" y="2278937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우선 순위 중간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8E04C6-E61F-41C0-921C-4486CDAAACEA}"/>
              </a:ext>
            </a:extLst>
          </p:cNvPr>
          <p:cNvSpPr/>
          <p:nvPr/>
        </p:nvSpPr>
        <p:spPr>
          <a:xfrm>
            <a:off x="8950037" y="2794169"/>
            <a:ext cx="888274" cy="435428"/>
          </a:xfrm>
          <a:prstGeom prst="round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DC68A-F29C-4A2A-A649-6E6AB9723F15}"/>
              </a:ext>
            </a:extLst>
          </p:cNvPr>
          <p:cNvSpPr txBox="1"/>
          <p:nvPr/>
        </p:nvSpPr>
        <p:spPr>
          <a:xfrm>
            <a:off x="9838311" y="2857994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우선 순위 모호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C97592-1DD7-4535-BBEA-FDB2DEFF5AAA}"/>
              </a:ext>
            </a:extLst>
          </p:cNvPr>
          <p:cNvSpPr/>
          <p:nvPr/>
        </p:nvSpPr>
        <p:spPr>
          <a:xfrm>
            <a:off x="8950037" y="3370451"/>
            <a:ext cx="888274" cy="435428"/>
          </a:xfrm>
          <a:prstGeom prst="roundRect">
            <a:avLst/>
          </a:prstGeom>
          <a:solidFill>
            <a:srgbClr val="00D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96035-9238-4950-8930-15B5BBAD918B}"/>
              </a:ext>
            </a:extLst>
          </p:cNvPr>
          <p:cNvSpPr txBox="1"/>
          <p:nvPr/>
        </p:nvSpPr>
        <p:spPr>
          <a:xfrm>
            <a:off x="9838311" y="3434276"/>
            <a:ext cx="1346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우선 순위 낮음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4631214-5229-4A77-82A5-F83E6727000F}"/>
              </a:ext>
            </a:extLst>
          </p:cNvPr>
          <p:cNvSpPr/>
          <p:nvPr/>
        </p:nvSpPr>
        <p:spPr>
          <a:xfrm>
            <a:off x="8950037" y="3946732"/>
            <a:ext cx="888274" cy="435428"/>
          </a:xfrm>
          <a:prstGeom prst="roundRect">
            <a:avLst/>
          </a:pr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4BE089-7AE0-46F6-9599-35E93DE05268}"/>
              </a:ext>
            </a:extLst>
          </p:cNvPr>
          <p:cNvSpPr txBox="1"/>
          <p:nvPr/>
        </p:nvSpPr>
        <p:spPr>
          <a:xfrm>
            <a:off x="9838311" y="4010557"/>
            <a:ext cx="1138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4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단계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0E727C-AFC7-4147-B05C-A54327BBBC84}"/>
              </a:ext>
            </a:extLst>
          </p:cNvPr>
          <p:cNvSpPr/>
          <p:nvPr/>
        </p:nvSpPr>
        <p:spPr>
          <a:xfrm>
            <a:off x="8741564" y="1408930"/>
            <a:ext cx="2702291" cy="32369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A98CBE-CB80-4575-A953-C98D872169AA}"/>
              </a:ext>
            </a:extLst>
          </p:cNvPr>
          <p:cNvSpPr/>
          <p:nvPr/>
        </p:nvSpPr>
        <p:spPr>
          <a:xfrm>
            <a:off x="230818" y="985009"/>
            <a:ext cx="1810417" cy="37160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 우선 순위 분류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3A84DD-991E-4B46-AFC2-D604FE5D9DA2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D78FA40-AF71-4C23-A2CE-E57B6BDC8025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25288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548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간트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차트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B12C37-8745-42BE-9C65-9675BAF03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2" y="1421263"/>
            <a:ext cx="11594430" cy="521026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F1FEE0-3B38-4059-8CD3-4E35A0B6D0DD}"/>
              </a:ext>
            </a:extLst>
          </p:cNvPr>
          <p:cNvSpPr/>
          <p:nvPr/>
        </p:nvSpPr>
        <p:spPr>
          <a:xfrm>
            <a:off x="230818" y="1410188"/>
            <a:ext cx="11590528" cy="52511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7AED81-FFB8-4CE6-B873-B24B19A61D60}"/>
              </a:ext>
            </a:extLst>
          </p:cNvPr>
          <p:cNvSpPr/>
          <p:nvPr/>
        </p:nvSpPr>
        <p:spPr>
          <a:xfrm>
            <a:off x="230818" y="985009"/>
            <a:ext cx="1810417" cy="37160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 단위 분류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C042C49-8185-4003-B476-BAC25C8E43C9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406B1FC-6BA2-4724-BA51-3A9C4477E615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82632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2ADCA8-C47A-4277-B54E-6D22D3EB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26" y="1437896"/>
            <a:ext cx="11558328" cy="488038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548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간트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차트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CA4371-EC81-4749-9152-7B9A31293308}"/>
              </a:ext>
            </a:extLst>
          </p:cNvPr>
          <p:cNvSpPr/>
          <p:nvPr/>
        </p:nvSpPr>
        <p:spPr>
          <a:xfrm>
            <a:off x="230818" y="1410188"/>
            <a:ext cx="11590528" cy="52511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FD6565-8BE3-46CF-B7E5-F0CC22B5DF62}"/>
              </a:ext>
            </a:extLst>
          </p:cNvPr>
          <p:cNvSpPr/>
          <p:nvPr/>
        </p:nvSpPr>
        <p:spPr>
          <a:xfrm>
            <a:off x="230818" y="985009"/>
            <a:ext cx="1810417" cy="37160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 단위 분류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CA2B0A-D31A-4B50-A028-67C237450693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11AB986-F977-47D8-9DA0-39B6892C10BC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92153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EEFD89-47C2-40B0-BEC5-1BF538B0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8" y="1431717"/>
            <a:ext cx="11564768" cy="518173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0138" y="400187"/>
            <a:ext cx="1548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간트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차트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85DBBB-6A61-41B8-AE41-E4FE4967FF28}"/>
              </a:ext>
            </a:extLst>
          </p:cNvPr>
          <p:cNvSpPr/>
          <p:nvPr/>
        </p:nvSpPr>
        <p:spPr>
          <a:xfrm>
            <a:off x="9906200" y="6431797"/>
            <a:ext cx="2165604" cy="343076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3A3838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0E727C-AFC7-4147-B05C-A54327BBBC84}"/>
              </a:ext>
            </a:extLst>
          </p:cNvPr>
          <p:cNvSpPr/>
          <p:nvPr/>
        </p:nvSpPr>
        <p:spPr>
          <a:xfrm>
            <a:off x="230818" y="1410188"/>
            <a:ext cx="11590528" cy="52511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9719F4-C0C9-4C42-8987-A687128A734E}"/>
              </a:ext>
            </a:extLst>
          </p:cNvPr>
          <p:cNvSpPr/>
          <p:nvPr/>
        </p:nvSpPr>
        <p:spPr>
          <a:xfrm>
            <a:off x="230818" y="985009"/>
            <a:ext cx="1810417" cy="37160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 단위 분류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7A591A5-18CD-4A76-B13F-D60541465496}"/>
              </a:ext>
            </a:extLst>
          </p:cNvPr>
          <p:cNvCxnSpPr/>
          <p:nvPr/>
        </p:nvCxnSpPr>
        <p:spPr>
          <a:xfrm>
            <a:off x="1188881" y="2985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95F965-03C1-4404-B3E2-AD0D827A90F1}"/>
              </a:ext>
            </a:extLst>
          </p:cNvPr>
          <p:cNvCxnSpPr/>
          <p:nvPr/>
        </p:nvCxnSpPr>
        <p:spPr>
          <a:xfrm>
            <a:off x="1188881" y="90801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3031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A3838"/>
      </a:dk1>
      <a:lt1>
        <a:srgbClr val="F2F2F2"/>
      </a:lt1>
      <a:dk2>
        <a:srgbClr val="A7A7A7"/>
      </a:dk2>
      <a:lt2>
        <a:srgbClr val="535353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A3838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A3838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A3838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A3838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2718</TotalTime>
  <Words>13261</Words>
  <Application>Microsoft Office PowerPoint</Application>
  <PresentationFormat>와이드스크린</PresentationFormat>
  <Paragraphs>3534</Paragraphs>
  <Slides>230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230</vt:i4>
      </vt:variant>
    </vt:vector>
  </HeadingPairs>
  <TitlesOfParts>
    <vt:vector size="244" baseType="lpstr">
      <vt:lpstr>나눔스퀘어 ExtraBold</vt:lpstr>
      <vt:lpstr>맑은 고딕</vt:lpstr>
      <vt:lpstr>나눔스퀘어_ac Bold</vt:lpstr>
      <vt:lpstr>나눔스퀘어 Light</vt:lpstr>
      <vt:lpstr>나눔스퀘어 Bold</vt:lpstr>
      <vt:lpstr>Arial</vt:lpstr>
      <vt:lpstr>Arial Unicode MS</vt:lpstr>
      <vt:lpstr>나눔스퀘어_ac</vt:lpstr>
      <vt:lpstr>나눔스퀘어_ac ExtraBold</vt:lpstr>
      <vt:lpstr>NanumSquareRound Regular</vt:lpstr>
      <vt:lpstr>나눔스퀘어_ac Light</vt:lpstr>
      <vt:lpstr>Helvetica</vt:lpstr>
      <vt:lpstr>나눔스퀘어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kosmo_</dc:creator>
  <cp:lastModifiedBy>김 인철</cp:lastModifiedBy>
  <cp:revision>600</cp:revision>
  <dcterms:modified xsi:type="dcterms:W3CDTF">2021-10-12T02:28:15Z</dcterms:modified>
</cp:coreProperties>
</file>